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39"/>
  </p:notesMasterIdLst>
  <p:sldIdLst>
    <p:sldId id="256" r:id="rId5"/>
    <p:sldId id="266" r:id="rId6"/>
    <p:sldId id="333" r:id="rId7"/>
    <p:sldId id="334" r:id="rId8"/>
    <p:sldId id="335" r:id="rId9"/>
    <p:sldId id="336" r:id="rId10"/>
    <p:sldId id="338" r:id="rId11"/>
    <p:sldId id="339" r:id="rId12"/>
    <p:sldId id="337" r:id="rId13"/>
    <p:sldId id="342" r:id="rId14"/>
    <p:sldId id="340" r:id="rId15"/>
    <p:sldId id="341" r:id="rId16"/>
    <p:sldId id="343" r:id="rId17"/>
    <p:sldId id="344" r:id="rId18"/>
    <p:sldId id="346" r:id="rId19"/>
    <p:sldId id="345" r:id="rId20"/>
    <p:sldId id="347" r:id="rId21"/>
    <p:sldId id="348" r:id="rId22"/>
    <p:sldId id="349" r:id="rId23"/>
    <p:sldId id="350" r:id="rId24"/>
    <p:sldId id="351" r:id="rId25"/>
    <p:sldId id="352" r:id="rId26"/>
    <p:sldId id="354" r:id="rId27"/>
    <p:sldId id="353" r:id="rId28"/>
    <p:sldId id="355" r:id="rId29"/>
    <p:sldId id="356" r:id="rId30"/>
    <p:sldId id="357" r:id="rId31"/>
    <p:sldId id="358" r:id="rId32"/>
    <p:sldId id="361" r:id="rId33"/>
    <p:sldId id="359" r:id="rId34"/>
    <p:sldId id="331" r:id="rId35"/>
    <p:sldId id="332" r:id="rId36"/>
    <p:sldId id="265" r:id="rId37"/>
    <p:sldId id="259" r:id="rId38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005B"/>
    <a:srgbClr val="FF2A00"/>
    <a:srgbClr val="B4FC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75"/>
    <p:restoredTop sz="94694"/>
  </p:normalViewPr>
  <p:slideViewPr>
    <p:cSldViewPr snapToGrid="0">
      <p:cViewPr varScale="1">
        <p:scale>
          <a:sx n="130" d="100"/>
          <a:sy n="130" d="100"/>
        </p:scale>
        <p:origin x="200" y="6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09608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B72BE2E5-C53B-4115-9A54-D8BA6D9E1998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92FBB75D-85BB-43BF-A75C-9700D9C721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93532" y="2932934"/>
            <a:ext cx="3750468" cy="2248816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2AD26EA1-9748-44E3-B232-07330DFDB2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5303" y="525796"/>
            <a:ext cx="3792000" cy="180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o Título"/>
          <p:cNvSpPr txBox="1">
            <a:spLocks noGrp="1"/>
          </p:cNvSpPr>
          <p:nvPr>
            <p:ph type="title"/>
          </p:nvPr>
        </p:nvSpPr>
        <p:spPr>
          <a:xfrm>
            <a:off x="1424762" y="3599015"/>
            <a:ext cx="5486401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424762" y="377427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424762" y="4159556"/>
            <a:ext cx="5486401" cy="6036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2F2456B8-1030-4813-B77D-CFBEB0573812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107B511C-2EB3-40D0-BCAC-2B9DB5137B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o Título"/>
          <p:cNvSpPr txBox="1">
            <a:spLocks noGrp="1"/>
          </p:cNvSpPr>
          <p:nvPr>
            <p:ph type="title"/>
          </p:nvPr>
        </p:nvSpPr>
        <p:spPr>
          <a:xfrm>
            <a:off x="392387" y="17442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9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92387" y="1303165"/>
            <a:ext cx="7551149" cy="3394473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6EBB230-F7F9-40F8-A09E-9AB050F119BB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F0E84E17-BDC1-41DD-97A2-C32AFF1C41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o Título"/>
          <p:cNvSpPr txBox="1">
            <a:spLocks noGrp="1"/>
          </p:cNvSpPr>
          <p:nvPr>
            <p:ph type="title"/>
          </p:nvPr>
        </p:nvSpPr>
        <p:spPr>
          <a:xfrm>
            <a:off x="6082331" y="377426"/>
            <a:ext cx="1797645" cy="438864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02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92388" y="377426"/>
            <a:ext cx="5517594" cy="438864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0440BD70-AE55-46A6-B9E1-7E6B4A3E2597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C3AB3B02-E76C-4FAB-AD1B-354C5F1CDE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1697169F-C56B-4189-A307-A2853A306BC5}"/>
              </a:ext>
            </a:extLst>
          </p:cNvPr>
          <p:cNvSpPr/>
          <p:nvPr userDrawn="1"/>
        </p:nvSpPr>
        <p:spPr>
          <a:xfrm>
            <a:off x="0" y="-38250"/>
            <a:ext cx="9144000" cy="5220000"/>
          </a:xfrm>
          <a:prstGeom prst="rect">
            <a:avLst/>
          </a:prstGeom>
          <a:solidFill>
            <a:srgbClr val="002C2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45798619-212D-4D1E-81CE-D5B296300E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11307" y="4216938"/>
            <a:ext cx="1896000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863095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BD69EDC2-B707-4557-B0E8-CC7659A79FAE}"/>
              </a:ext>
            </a:extLst>
          </p:cNvPr>
          <p:cNvSpPr/>
          <p:nvPr userDrawn="1"/>
        </p:nvSpPr>
        <p:spPr>
          <a:xfrm>
            <a:off x="0" y="-56250"/>
            <a:ext cx="9144000" cy="52560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F1D5B860-F608-404D-A6E3-55CFD79087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76000" y="1671750"/>
            <a:ext cx="3792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25872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o Título"/>
          <p:cNvSpPr txBox="1">
            <a:spLocks noGrp="1"/>
          </p:cNvSpPr>
          <p:nvPr>
            <p:ph type="title"/>
          </p:nvPr>
        </p:nvSpPr>
        <p:spPr>
          <a:xfrm>
            <a:off x="392388" y="1597822"/>
            <a:ext cx="7551149" cy="110252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2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058665" y="2914650"/>
            <a:ext cx="6218594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82CD95A-A8A7-4A28-A57B-5AFF58CAE495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D12BF48C-4100-432C-A72C-2CA72BFD98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33917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305176"/>
            <a:ext cx="7551149" cy="1021557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Texto do Título</a:t>
            </a:r>
          </a:p>
        </p:txBody>
      </p:sp>
      <p:sp>
        <p:nvSpPr>
          <p:cNvPr id="30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92388" y="2180034"/>
            <a:ext cx="755114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79B2584-D82A-434C-907E-5AD4708B4A5F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0BA4A514-A3EF-435D-BF62-1B39358486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39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457200" y="1371599"/>
            <a:ext cx="3718112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8A7463F-7713-42EA-8A15-BDA2961FCD24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07CC0238-F9AC-4816-B8CD-E40135A634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305743" y="1371599"/>
            <a:ext cx="3637794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 dirty="0"/>
          </a:p>
        </p:txBody>
      </p:sp>
      <p:sp>
        <p:nvSpPr>
          <p:cNvPr id="13" name="Texto do Título">
            <a:extLst>
              <a:ext uri="{FF2B5EF4-FFF2-40B4-BE49-F238E27FC236}">
                <a16:creationId xmlns:a16="http://schemas.microsoft.com/office/drawing/2014/main" id="{71A1DC59-F919-49D7-93AC-7F97FA4481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4" name="Nível de Corpo Um…">
            <a:extLst>
              <a:ext uri="{FF2B5EF4-FFF2-40B4-BE49-F238E27FC236}">
                <a16:creationId xmlns:a16="http://schemas.microsoft.com/office/drawing/2014/main" id="{DAE5C6F0-0EB8-4E38-B508-92B4D1C0536A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57200" y="1371599"/>
            <a:ext cx="3718112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B1D7A5D-A48A-4407-AC8A-A2B933367683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CE9DF7DC-3AC6-4ACF-B842-7129C43146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78FD593-B78A-44C8-9101-48A080424BD4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00C5646E-5BBA-42C0-BB13-DF961E3AF3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79912"/>
            <a:ext cx="3008315" cy="871539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7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575050" y="379915"/>
            <a:ext cx="4368487" cy="4389836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392388" y="1251454"/>
            <a:ext cx="3008315" cy="351829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F88ECC2-470E-4E41-8255-6900EE08FF82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007629A3-E5F3-4232-AC3E-7E773C88E9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>
            <a:spLocks noGrp="1"/>
          </p:cNvSpPr>
          <p:nvPr>
            <p:ph type="title"/>
          </p:nvPr>
        </p:nvSpPr>
        <p:spPr>
          <a:xfrm>
            <a:off x="457200" y="377427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0" r:id="rId4"/>
    <p:sldLayoutId id="2147483651" r:id="rId5"/>
    <p:sldLayoutId id="2147483652" r:id="rId6"/>
    <p:sldLayoutId id="2147483653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integrada.minhabiblioteca.com.br/#/books/9788577801077/cfi/0!/4/2@100:0.00" TargetMode="Externa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BCB13E4-4A11-48C5-A5A3-7FAB1396ADAB}"/>
              </a:ext>
            </a:extLst>
          </p:cNvPr>
          <p:cNvSpPr txBox="1">
            <a:spLocks/>
          </p:cNvSpPr>
          <p:nvPr/>
        </p:nvSpPr>
        <p:spPr>
          <a:xfrm>
            <a:off x="111318" y="2353586"/>
            <a:ext cx="8895521" cy="26390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 lnSpcReduction="10000"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3500" b="1" dirty="0">
                <a:effectLst/>
              </a:rPr>
              <a:t>ARA0387 </a:t>
            </a:r>
          </a:p>
          <a:p>
            <a:pPr defTabSz="265175" hangingPunct="1">
              <a:defRPr sz="2262">
                <a:solidFill>
                  <a:srgbClr val="FFFFFF"/>
                </a:solidFill>
              </a:defRPr>
            </a:pPr>
            <a:endParaRPr lang="pt-BR" sz="3500" b="1" dirty="0">
              <a:effectLst/>
            </a:endParaRPr>
          </a:p>
          <a:p>
            <a:pPr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3500" b="1" dirty="0">
                <a:effectLst/>
              </a:rPr>
              <a:t>SISTEMAS DIGITAIS</a:t>
            </a:r>
          </a:p>
          <a:p>
            <a:pPr defTabSz="265175" hangingPunct="1">
              <a:defRPr sz="2262">
                <a:solidFill>
                  <a:srgbClr val="FFFFFF"/>
                </a:solidFill>
              </a:defRPr>
            </a:pPr>
            <a:endParaRPr lang="pt-BR" sz="4000" b="1" dirty="0">
              <a:solidFill>
                <a:schemeClr val="bg1"/>
              </a:solidFill>
            </a:endParaRPr>
          </a:p>
          <a:p>
            <a:pPr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4000" b="1" dirty="0">
                <a:solidFill>
                  <a:schemeClr val="bg1"/>
                </a:solidFill>
              </a:rPr>
              <a:t> </a:t>
            </a:r>
            <a:r>
              <a:rPr lang="pt-BR" sz="4000" b="1" dirty="0">
                <a:solidFill>
                  <a:srgbClr val="002060"/>
                </a:solidFill>
              </a:rPr>
              <a:t>AULA 08 – CONTEUDO 8</a:t>
            </a:r>
            <a:endParaRPr lang="pt-BR" sz="4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AE8E8-98E2-0A50-97F5-420F49021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EXEMPLO 5–1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738713-C482-AF5E-BF57-780348D688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algn="just"/>
            <a:r>
              <a:rPr lang="pt-BR" sz="7600" dirty="0"/>
              <a:t>Em uma certa planta de um processo </a:t>
            </a:r>
            <a:r>
              <a:rPr lang="pt-BR" sz="7600" dirty="0" err="1"/>
              <a:t>químico</a:t>
            </a:r>
            <a:r>
              <a:rPr lang="pt-BR" sz="7600" dirty="0"/>
              <a:t>, uma substância </a:t>
            </a:r>
            <a:r>
              <a:rPr lang="pt-BR" sz="7600" dirty="0" err="1"/>
              <a:t>química</a:t>
            </a:r>
            <a:r>
              <a:rPr lang="pt-BR" sz="7600" dirty="0"/>
              <a:t> na forma </a:t>
            </a:r>
            <a:r>
              <a:rPr lang="pt-BR" sz="7600" dirty="0" err="1"/>
              <a:t>líquida</a:t>
            </a:r>
            <a:r>
              <a:rPr lang="pt-BR" sz="7600" dirty="0"/>
              <a:t> é usada num processo industrial. </a:t>
            </a:r>
          </a:p>
          <a:p>
            <a:pPr algn="just"/>
            <a:endParaRPr lang="pt-BR" sz="7600" dirty="0"/>
          </a:p>
          <a:p>
            <a:pPr algn="just"/>
            <a:r>
              <a:rPr lang="pt-BR" sz="7600" dirty="0"/>
              <a:t>O </a:t>
            </a:r>
            <a:r>
              <a:rPr lang="pt-BR" sz="7600" dirty="0" err="1"/>
              <a:t>líquido</a:t>
            </a:r>
            <a:r>
              <a:rPr lang="pt-BR" sz="7600" dirty="0"/>
              <a:t> é armazenado em </a:t>
            </a:r>
            <a:r>
              <a:rPr lang="pt-BR" sz="7600" dirty="0" err="1"/>
              <a:t>três</a:t>
            </a:r>
            <a:r>
              <a:rPr lang="pt-BR" sz="7600" dirty="0"/>
              <a:t> tanques diferentes. </a:t>
            </a:r>
          </a:p>
          <a:p>
            <a:pPr algn="just"/>
            <a:endParaRPr lang="pt-BR" sz="7600" dirty="0"/>
          </a:p>
          <a:p>
            <a:pPr algn="just"/>
            <a:r>
              <a:rPr lang="pt-BR" sz="7600" dirty="0"/>
              <a:t>Um sensor de </a:t>
            </a:r>
            <a:r>
              <a:rPr lang="pt-BR" sz="7600" dirty="0" err="1"/>
              <a:t>nível</a:t>
            </a:r>
            <a:r>
              <a:rPr lang="pt-BR" sz="7600" dirty="0"/>
              <a:t> em cada tanque produz uma tensão de </a:t>
            </a:r>
            <a:r>
              <a:rPr lang="pt-BR" sz="7600" dirty="0" err="1"/>
              <a:t>nível</a:t>
            </a:r>
            <a:r>
              <a:rPr lang="pt-BR" sz="7600" dirty="0"/>
              <a:t> ALTO quando o </a:t>
            </a:r>
            <a:r>
              <a:rPr lang="pt-BR" sz="7600" dirty="0" err="1"/>
              <a:t>nível</a:t>
            </a:r>
            <a:r>
              <a:rPr lang="pt-BR" sz="7600" dirty="0"/>
              <a:t> do </a:t>
            </a:r>
            <a:r>
              <a:rPr lang="pt-BR" sz="7600" dirty="0" err="1"/>
              <a:t>líquido</a:t>
            </a:r>
            <a:r>
              <a:rPr lang="pt-BR" sz="7600" dirty="0"/>
              <a:t> no tanque cai abaixo de um ponto especificado.</a:t>
            </a:r>
          </a:p>
          <a:p>
            <a:pPr algn="just"/>
            <a:endParaRPr lang="pt-BR" sz="7600" dirty="0"/>
          </a:p>
          <a:p>
            <a:pPr algn="just"/>
            <a:r>
              <a:rPr lang="pt-BR" sz="7600" b="1" dirty="0"/>
              <a:t>Projete um circuito que monitore o </a:t>
            </a:r>
            <a:r>
              <a:rPr lang="pt-BR" sz="7600" b="1" dirty="0" err="1"/>
              <a:t>nível</a:t>
            </a:r>
            <a:r>
              <a:rPr lang="pt-BR" sz="7600" b="1" dirty="0"/>
              <a:t> do </a:t>
            </a:r>
            <a:r>
              <a:rPr lang="pt-BR" sz="7600" b="1" dirty="0" err="1"/>
              <a:t>líquido</a:t>
            </a:r>
            <a:r>
              <a:rPr lang="pt-BR" sz="7600" b="1" dirty="0"/>
              <a:t> em cada tanque e indique quando o </a:t>
            </a:r>
            <a:r>
              <a:rPr lang="pt-BR" sz="7600" b="1" dirty="0" err="1"/>
              <a:t>nível</a:t>
            </a:r>
            <a:r>
              <a:rPr lang="pt-BR" sz="7600" b="1" dirty="0"/>
              <a:t> em dois tanques quaisquer cai abaixo do ponto especificado.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261364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">
            <a:extLst>
              <a:ext uri="{FF2B5EF4-FFF2-40B4-BE49-F238E27FC236}">
                <a16:creationId xmlns:a16="http://schemas.microsoft.com/office/drawing/2014/main" id="{D1ECFEC4-93EF-19CC-9A3C-BA1BA81A0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10" y="0"/>
            <a:ext cx="769674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2962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58E5A6-7CA9-C513-5FD4-A4D0B2146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Lógica</a:t>
            </a:r>
            <a:r>
              <a:rPr lang="pt-BR" b="1" dirty="0"/>
              <a:t> AND-OR-Inversor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D1E9A7-393F-7E1C-6FBF-95D3D2EB0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pt-BR" dirty="0"/>
              <a:t>Quando a </a:t>
            </a:r>
            <a:r>
              <a:rPr lang="pt-BR" dirty="0" err="1"/>
              <a:t>saída</a:t>
            </a:r>
            <a:r>
              <a:rPr lang="pt-BR" dirty="0"/>
              <a:t> de um circuito AND-OR é complementada (invertida), resulta num circuito AND- OR-Inversor. 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Lembre-se que as </a:t>
            </a:r>
            <a:r>
              <a:rPr lang="pt-BR" dirty="0" err="1"/>
              <a:t>expressões</a:t>
            </a:r>
            <a:r>
              <a:rPr lang="pt-BR" dirty="0"/>
              <a:t> de soma-de-produtos implementam diretamente uma </a:t>
            </a:r>
            <a:r>
              <a:rPr lang="pt-BR" dirty="0" err="1"/>
              <a:t>lógica</a:t>
            </a:r>
            <a:r>
              <a:rPr lang="pt-BR" dirty="0"/>
              <a:t> AND-OR. </a:t>
            </a:r>
          </a:p>
          <a:p>
            <a:pPr algn="just"/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340669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58E5A6-7CA9-C513-5FD4-A4D0B2146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Lógica</a:t>
            </a:r>
            <a:r>
              <a:rPr lang="pt-BR" b="1" dirty="0"/>
              <a:t> AND-OR-Inversor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D1E9A7-393F-7E1C-6FBF-95D3D2EB0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2000" dirty="0" err="1"/>
              <a:t>Expressões</a:t>
            </a:r>
            <a:r>
              <a:rPr lang="pt-BR" sz="2000" dirty="0"/>
              <a:t> de produto-de-somas podem ser implementadas com </a:t>
            </a:r>
            <a:r>
              <a:rPr lang="pt-BR" sz="2000" dirty="0" err="1"/>
              <a:t>lógica</a:t>
            </a:r>
            <a:r>
              <a:rPr lang="pt-BR" sz="2000" dirty="0"/>
              <a:t> AND-OR-Inversor. </a:t>
            </a:r>
          </a:p>
          <a:p>
            <a:pPr algn="just"/>
            <a:endParaRPr lang="pt-BR" sz="2000" dirty="0"/>
          </a:p>
          <a:p>
            <a:pPr algn="just"/>
            <a:r>
              <a:rPr lang="pt-BR" sz="2000" dirty="0"/>
              <a:t>Isso está ilustrado a seguir, </a:t>
            </a:r>
            <a:r>
              <a:rPr lang="pt-BR" sz="2000" dirty="0" err="1"/>
              <a:t>começando</a:t>
            </a:r>
            <a:r>
              <a:rPr lang="pt-BR" sz="2000" dirty="0"/>
              <a:t> com uma </a:t>
            </a:r>
            <a:r>
              <a:rPr lang="pt-BR" sz="2000" dirty="0" err="1"/>
              <a:t>expressão</a:t>
            </a:r>
            <a:r>
              <a:rPr lang="pt-BR" sz="2000" dirty="0"/>
              <a:t> de produto-de-somas e desenvolvendo a correspondente </a:t>
            </a:r>
            <a:r>
              <a:rPr lang="pt-BR" sz="2000" dirty="0" err="1"/>
              <a:t>expressão</a:t>
            </a:r>
            <a:r>
              <a:rPr lang="pt-BR" sz="2000" dirty="0"/>
              <a:t> AND-OR-Inversor.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BC1F9C6-C357-B72B-D2E6-08A464E30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61" y="3904302"/>
            <a:ext cx="7772400" cy="79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49269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58E5A6-7CA9-C513-5FD4-A4D0B2146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Lógica</a:t>
            </a:r>
            <a:r>
              <a:rPr lang="pt-BR" b="1" dirty="0"/>
              <a:t> AND-OR-Inversor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D1E9A7-393F-7E1C-6FBF-95D3D2EB0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2000" dirty="0"/>
              <a:t>O diagrama </a:t>
            </a:r>
            <a:r>
              <a:rPr lang="pt-BR" sz="2000" dirty="0" err="1"/>
              <a:t>lógico</a:t>
            </a:r>
            <a:r>
              <a:rPr lang="pt-BR" sz="2000" dirty="0"/>
              <a:t> mostrado na Figura 5–3(a) mostra um circuito AND-OR-Inversor e o desenvolvimento da </a:t>
            </a:r>
            <a:r>
              <a:rPr lang="pt-BR" sz="2000" dirty="0" err="1"/>
              <a:t>expressão</a:t>
            </a:r>
            <a:r>
              <a:rPr lang="pt-BR" sz="2000" dirty="0"/>
              <a:t> de </a:t>
            </a:r>
            <a:r>
              <a:rPr lang="pt-BR" sz="2000" dirty="0" err="1"/>
              <a:t>saída</a:t>
            </a:r>
            <a:r>
              <a:rPr lang="pt-BR" sz="2000" dirty="0"/>
              <a:t> de produto-de-somas. </a:t>
            </a:r>
          </a:p>
          <a:p>
            <a:pPr algn="just"/>
            <a:endParaRPr lang="pt-BR" sz="2000" dirty="0"/>
          </a:p>
          <a:p>
            <a:pPr algn="just"/>
            <a:r>
              <a:rPr lang="pt-BR" sz="2000" dirty="0"/>
              <a:t>O </a:t>
            </a:r>
            <a:r>
              <a:rPr lang="pt-BR" sz="2000" dirty="0" err="1"/>
              <a:t>símbolo</a:t>
            </a:r>
            <a:r>
              <a:rPr lang="pt-BR" sz="2000" dirty="0"/>
              <a:t> retangular padrão ANSI é mostrado na parte (</a:t>
            </a:r>
            <a:r>
              <a:rPr lang="pt-BR" sz="2000" dirty="0" err="1"/>
              <a:t>b</a:t>
            </a:r>
            <a:r>
              <a:rPr lang="pt-BR" sz="2000" dirty="0"/>
              <a:t>). </a:t>
            </a:r>
          </a:p>
          <a:p>
            <a:pPr algn="just"/>
            <a:endParaRPr lang="pt-BR" sz="2000" dirty="0"/>
          </a:p>
          <a:p>
            <a:endParaRPr lang="pt-BR" dirty="0"/>
          </a:p>
        </p:txBody>
      </p:sp>
      <p:pic>
        <p:nvPicPr>
          <p:cNvPr id="4" name="Imagem 3" descr="Diagrama&#10;&#10;Descrição gerada automaticamente com confiança baixa">
            <a:extLst>
              <a:ext uri="{FF2B5EF4-FFF2-40B4-BE49-F238E27FC236}">
                <a16:creationId xmlns:a16="http://schemas.microsoft.com/office/drawing/2014/main" id="{0153D4AD-BEC2-31E1-E810-D029145D9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312" y="3323211"/>
            <a:ext cx="6807297" cy="172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3654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58E5A6-7CA9-C513-5FD4-A4D0B2146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Lógica</a:t>
            </a:r>
            <a:r>
              <a:rPr lang="pt-BR" b="1" dirty="0"/>
              <a:t> AND-OR-Inversor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D1E9A7-393F-7E1C-6FBF-95D3D2EB0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47500" lnSpcReduction="20000"/>
          </a:bodyPr>
          <a:lstStyle/>
          <a:p>
            <a:pPr algn="just"/>
            <a:r>
              <a:rPr lang="pt-BR" sz="3400" dirty="0"/>
              <a:t>Em geral, um circuito AND-OR-Inversor pode ter um </a:t>
            </a:r>
            <a:r>
              <a:rPr lang="pt-BR" sz="3400" dirty="0" err="1"/>
              <a:t>número</a:t>
            </a:r>
            <a:r>
              <a:rPr lang="pt-BR" sz="3400" dirty="0"/>
              <a:t> qualquer de portas AND tendo cada uma um </a:t>
            </a:r>
            <a:r>
              <a:rPr lang="pt-BR" sz="3400" dirty="0" err="1"/>
              <a:t>número</a:t>
            </a:r>
            <a:r>
              <a:rPr lang="pt-BR" sz="3400" dirty="0"/>
              <a:t> qualquer de entradas.</a:t>
            </a:r>
          </a:p>
          <a:p>
            <a:pPr algn="just"/>
            <a:endParaRPr lang="pt-BR" sz="3400" dirty="0"/>
          </a:p>
          <a:p>
            <a:pPr algn="just"/>
            <a:r>
              <a:rPr lang="pt-BR" sz="3400" dirty="0"/>
              <a:t>A </a:t>
            </a:r>
            <a:r>
              <a:rPr lang="pt-BR" sz="3400" dirty="0" err="1"/>
              <a:t>operação</a:t>
            </a:r>
            <a:r>
              <a:rPr lang="pt-BR" sz="3400" dirty="0"/>
              <a:t> do circuito AND-OR-Inversor mostrado na Figura 5–3 é expressa como a seguir:</a:t>
            </a:r>
          </a:p>
          <a:p>
            <a:pPr marL="0" indent="0" algn="ctr">
              <a:buNone/>
            </a:pPr>
            <a:endParaRPr lang="pt-BR" sz="3400" b="1" dirty="0"/>
          </a:p>
          <a:p>
            <a:pPr marL="0" indent="0" algn="ctr">
              <a:buNone/>
            </a:pPr>
            <a:r>
              <a:rPr lang="pt-BR" sz="3400" b="1" dirty="0"/>
              <a:t>Para um circuito </a:t>
            </a:r>
            <a:r>
              <a:rPr lang="pt-BR" sz="3400" b="1" dirty="0" err="1"/>
              <a:t>lógico</a:t>
            </a:r>
            <a:r>
              <a:rPr lang="pt-BR" sz="3400" b="1" dirty="0"/>
              <a:t> AND-OR-Inversor de 4 entradas, a </a:t>
            </a:r>
            <a:r>
              <a:rPr lang="pt-BR" sz="3400" b="1" dirty="0" err="1"/>
              <a:t>saída</a:t>
            </a:r>
            <a:r>
              <a:rPr lang="pt-BR" sz="3400" b="1" dirty="0"/>
              <a:t> X é </a:t>
            </a:r>
            <a:r>
              <a:rPr lang="pt-BR" sz="3400" b="1" dirty="0" err="1"/>
              <a:t>nível</a:t>
            </a:r>
            <a:r>
              <a:rPr lang="pt-BR" sz="3400" b="1" dirty="0"/>
              <a:t> BAIXO (0) se as entradas A e </a:t>
            </a:r>
            <a:r>
              <a:rPr lang="pt-BR" sz="3400" b="1" dirty="0" err="1"/>
              <a:t>B</a:t>
            </a:r>
            <a:r>
              <a:rPr lang="pt-BR" sz="3400" b="1" dirty="0"/>
              <a:t> estiverem em </a:t>
            </a:r>
            <a:r>
              <a:rPr lang="pt-BR" sz="3400" b="1" dirty="0" err="1"/>
              <a:t>nível</a:t>
            </a:r>
            <a:r>
              <a:rPr lang="pt-BR" sz="3400" b="1" dirty="0"/>
              <a:t> ALTO (1) ou as entradas C e D estiverem em </a:t>
            </a:r>
            <a:r>
              <a:rPr lang="pt-BR" sz="3400" b="1" dirty="0" err="1"/>
              <a:t>nível</a:t>
            </a:r>
            <a:r>
              <a:rPr lang="pt-BR" sz="3400" b="1" dirty="0"/>
              <a:t> ALTO (1).</a:t>
            </a:r>
          </a:p>
          <a:p>
            <a:pPr algn="just"/>
            <a:endParaRPr lang="pt-BR" sz="3400" dirty="0"/>
          </a:p>
          <a:p>
            <a:pPr algn="just"/>
            <a:r>
              <a:rPr lang="pt-BR" sz="3400" dirty="0"/>
              <a:t>Uma tabela-verdade pode ser desenvolvida a partir da tabela-verdade AND-OR dada na Tabela 5–1 simplesmente trocando todos os 1s por 0s e todos os 0s por 1s na coluna de </a:t>
            </a:r>
            <a:r>
              <a:rPr lang="pt-BR" sz="3400" dirty="0" err="1"/>
              <a:t>saída</a:t>
            </a:r>
            <a:r>
              <a:rPr lang="pt-BR" sz="3400" dirty="0"/>
              <a:t>.</a:t>
            </a:r>
          </a:p>
          <a:p>
            <a:endParaRPr lang="pt-BR" sz="32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146750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58E5A6-7CA9-C513-5FD4-A4D0B2146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EXEMPLO 5–2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D1E9A7-393F-7E1C-6FBF-95D3D2EB0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algn="just"/>
            <a:r>
              <a:rPr lang="pt-BR" dirty="0"/>
              <a:t>Os sensores nos tanques que </a:t>
            </a:r>
            <a:r>
              <a:rPr lang="pt-BR" dirty="0" err="1"/>
              <a:t>contêm</a:t>
            </a:r>
            <a:r>
              <a:rPr lang="pt-BR" dirty="0"/>
              <a:t> um produto </a:t>
            </a:r>
            <a:r>
              <a:rPr lang="pt-BR" dirty="0" err="1"/>
              <a:t>químico</a:t>
            </a:r>
            <a:r>
              <a:rPr lang="pt-BR" dirty="0"/>
              <a:t> na forma </a:t>
            </a:r>
            <a:r>
              <a:rPr lang="pt-BR" dirty="0" err="1"/>
              <a:t>líquida</a:t>
            </a:r>
            <a:r>
              <a:rPr lang="pt-BR" dirty="0"/>
              <a:t> conforme mostra a Figura 5–1 são </a:t>
            </a:r>
            <a:r>
              <a:rPr lang="pt-BR" dirty="0" err="1"/>
              <a:t>substituídos</a:t>
            </a:r>
            <a:r>
              <a:rPr lang="pt-BR" dirty="0"/>
              <a:t> por um novo modelo que produz uma tensão de </a:t>
            </a:r>
            <a:r>
              <a:rPr lang="pt-BR" dirty="0" err="1"/>
              <a:t>nível</a:t>
            </a:r>
            <a:r>
              <a:rPr lang="pt-BR" dirty="0"/>
              <a:t> BAIXO em vez de uma tensão de </a:t>
            </a:r>
            <a:r>
              <a:rPr lang="pt-BR" dirty="0" err="1"/>
              <a:t>nível</a:t>
            </a:r>
            <a:r>
              <a:rPr lang="pt-BR" dirty="0"/>
              <a:t> ALTO quando o </a:t>
            </a:r>
            <a:r>
              <a:rPr lang="pt-BR" dirty="0" err="1"/>
              <a:t>nível</a:t>
            </a:r>
            <a:r>
              <a:rPr lang="pt-BR" dirty="0"/>
              <a:t> do </a:t>
            </a:r>
            <a:r>
              <a:rPr lang="pt-BR" dirty="0" err="1"/>
              <a:t>líquido</a:t>
            </a:r>
            <a:r>
              <a:rPr lang="pt-BR" dirty="0"/>
              <a:t> </a:t>
            </a:r>
            <a:r>
              <a:rPr lang="pt-BR" dirty="0" err="1"/>
              <a:t>não</a:t>
            </a:r>
            <a:r>
              <a:rPr lang="pt-BR" dirty="0"/>
              <a:t> tanque cai abaixo de um ponto </a:t>
            </a:r>
            <a:r>
              <a:rPr lang="pt-BR" dirty="0" err="1"/>
              <a:t>crítico</a:t>
            </a:r>
            <a:r>
              <a:rPr lang="pt-BR" dirty="0"/>
              <a:t>.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Modifique o circuito dado na Figura 5–2 para operar com </a:t>
            </a:r>
            <a:r>
              <a:rPr lang="pt-BR" dirty="0" err="1"/>
              <a:t>níveis</a:t>
            </a:r>
            <a:r>
              <a:rPr lang="pt-BR" dirty="0"/>
              <a:t> </a:t>
            </a:r>
            <a:r>
              <a:rPr lang="pt-BR" dirty="0" err="1"/>
              <a:t>lógicos</a:t>
            </a:r>
            <a:r>
              <a:rPr lang="pt-BR" dirty="0"/>
              <a:t> de entrada diferentes e ainda produzir uma </a:t>
            </a:r>
            <a:r>
              <a:rPr lang="pt-BR" dirty="0" err="1"/>
              <a:t>saída</a:t>
            </a:r>
            <a:r>
              <a:rPr lang="pt-BR" dirty="0"/>
              <a:t> de </a:t>
            </a:r>
            <a:r>
              <a:rPr lang="pt-BR" dirty="0" err="1"/>
              <a:t>nível</a:t>
            </a:r>
            <a:r>
              <a:rPr lang="pt-BR" dirty="0"/>
              <a:t> ALTO para ativar o indicador quando os </a:t>
            </a:r>
            <a:r>
              <a:rPr lang="pt-BR" dirty="0" err="1"/>
              <a:t>níveis</a:t>
            </a:r>
            <a:r>
              <a:rPr lang="pt-BR" dirty="0"/>
              <a:t> em dois tanques quaisquer </a:t>
            </a:r>
            <a:r>
              <a:rPr lang="pt-BR" dirty="0" err="1"/>
              <a:t>caírem</a:t>
            </a:r>
            <a:r>
              <a:rPr lang="pt-BR" dirty="0"/>
              <a:t> abaixo do ponto </a:t>
            </a:r>
            <a:r>
              <a:rPr lang="pt-BR" dirty="0" err="1"/>
              <a:t>crítico</a:t>
            </a:r>
            <a:r>
              <a:rPr lang="pt-B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92989120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15E415B2-35B0-BB54-F474-B7083F76A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13" y="201674"/>
            <a:ext cx="7772400" cy="494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99875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1F22A4-8708-286E-01C4-0512B05C4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Lógica</a:t>
            </a:r>
            <a:r>
              <a:rPr lang="pt-BR" b="1" dirty="0"/>
              <a:t> EX-OR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65B2F5-30A4-3BDE-90BA-3B49914020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pt-BR" sz="2800" dirty="0"/>
              <a:t>Embora, devido à sua importância, esse circuito seja considerado um tipo de porta </a:t>
            </a:r>
            <a:r>
              <a:rPr lang="pt-BR" sz="2800" dirty="0" err="1"/>
              <a:t>lógica</a:t>
            </a:r>
            <a:r>
              <a:rPr lang="pt-BR" sz="2800" dirty="0"/>
              <a:t> com o seu </a:t>
            </a:r>
            <a:r>
              <a:rPr lang="pt-BR" sz="2800" dirty="0" err="1"/>
              <a:t>próprio</a:t>
            </a:r>
            <a:r>
              <a:rPr lang="pt-BR" sz="2800" dirty="0"/>
              <a:t> </a:t>
            </a:r>
            <a:r>
              <a:rPr lang="pt-BR" sz="2800" dirty="0" err="1"/>
              <a:t>símbolo</a:t>
            </a:r>
            <a:r>
              <a:rPr lang="pt-BR" sz="2800" dirty="0"/>
              <a:t>, ele é na realidade uma </a:t>
            </a:r>
            <a:r>
              <a:rPr lang="pt-BR" sz="2800" dirty="0" err="1"/>
              <a:t>combinação</a:t>
            </a:r>
            <a:r>
              <a:rPr lang="pt-BR" sz="2800" dirty="0"/>
              <a:t> de duas portas AND, uma porta OR e dois inversores, conforme mostrado na Figura 5–5(a). </a:t>
            </a:r>
          </a:p>
          <a:p>
            <a:pPr algn="just"/>
            <a:endParaRPr lang="pt-BR" sz="2800" dirty="0"/>
          </a:p>
          <a:p>
            <a:pPr algn="just"/>
            <a:r>
              <a:rPr lang="pt-BR" sz="2800" dirty="0"/>
              <a:t>Os dois </a:t>
            </a:r>
            <a:r>
              <a:rPr lang="pt-BR" sz="2800" dirty="0" err="1"/>
              <a:t>símbolos</a:t>
            </a:r>
            <a:r>
              <a:rPr lang="pt-BR" sz="2800" dirty="0"/>
              <a:t> </a:t>
            </a:r>
            <a:r>
              <a:rPr lang="pt-BR" sz="2800" dirty="0" err="1"/>
              <a:t>lógicos</a:t>
            </a:r>
            <a:r>
              <a:rPr lang="pt-BR" sz="2800" dirty="0"/>
              <a:t> são mostrados nas partes (</a:t>
            </a:r>
            <a:r>
              <a:rPr lang="pt-BR" sz="2800" dirty="0" err="1"/>
              <a:t>b</a:t>
            </a:r>
            <a:r>
              <a:rPr lang="pt-BR" sz="2800" dirty="0"/>
              <a:t>) e (</a:t>
            </a:r>
            <a:r>
              <a:rPr lang="pt-BR" sz="2800" dirty="0" err="1"/>
              <a:t>c</a:t>
            </a:r>
            <a:r>
              <a:rPr lang="pt-BR" sz="2800" dirty="0"/>
              <a:t>).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857945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1F22A4-8708-286E-01C4-0512B05C4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Lógica</a:t>
            </a:r>
            <a:r>
              <a:rPr lang="pt-BR" b="1" dirty="0"/>
              <a:t> EX-OR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5C65A1F1-FE6F-224B-D9C7-84C4DF1F2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61" y="1093721"/>
            <a:ext cx="7772400" cy="3448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42310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2">
            <a:extLst>
              <a:ext uri="{FF2B5EF4-FFF2-40B4-BE49-F238E27FC236}">
                <a16:creationId xmlns:a16="http://schemas.microsoft.com/office/drawing/2014/main" id="{B9C2C07A-485E-5FEE-F9E2-4B184D5A4497}"/>
              </a:ext>
            </a:extLst>
          </p:cNvPr>
          <p:cNvSpPr txBox="1">
            <a:spLocks/>
          </p:cNvSpPr>
          <p:nvPr/>
        </p:nvSpPr>
        <p:spPr>
          <a:xfrm>
            <a:off x="186856" y="388627"/>
            <a:ext cx="8229600" cy="4366245"/>
          </a:xfrm>
          <a:prstGeom prst="rect">
            <a:avLst/>
          </a:prstGeom>
        </p:spPr>
        <p:txBody>
          <a:bodyPr>
            <a:norm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>
              <a:buNone/>
            </a:pPr>
            <a:endParaRPr lang="pt-BR" sz="2000" b="1" dirty="0">
              <a:solidFill>
                <a:schemeClr val="bg1"/>
              </a:solidFill>
              <a:effectLst/>
            </a:endParaRPr>
          </a:p>
          <a:p>
            <a:pPr marL="0" indent="0">
              <a:buNone/>
            </a:pPr>
            <a:endParaRPr lang="pt-BR" sz="2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t-BR" sz="2000" b="1" dirty="0">
              <a:solidFill>
                <a:schemeClr val="bg1"/>
              </a:solidFill>
              <a:effectLst/>
            </a:endParaRPr>
          </a:p>
          <a:p>
            <a:pPr marL="0" indent="0">
              <a:buNone/>
            </a:pPr>
            <a:r>
              <a:rPr lang="pt-BR" sz="2000" dirty="0">
                <a:solidFill>
                  <a:schemeClr val="bg1"/>
                </a:solidFill>
                <a:effectLst/>
              </a:rPr>
              <a:t>Semana 8: Tema 3. CIRCUITOS COMBINACIONAIS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pt-BR" sz="2000" b="0" i="0" u="none" strike="noStrike" dirty="0">
              <a:solidFill>
                <a:schemeClr val="bg1"/>
              </a:solidFill>
              <a:effectLst/>
            </a:endParaRPr>
          </a:p>
          <a:p>
            <a:pPr marL="0" indent="0" hangingPunct="1">
              <a:buNone/>
            </a:pPr>
            <a:r>
              <a:rPr lang="pt-BR" sz="1800" dirty="0">
                <a:solidFill>
                  <a:schemeClr val="bg1"/>
                </a:solidFill>
                <a:effectLst/>
              </a:rPr>
              <a:t>3.1 PROJETOS DE CIRCUITOS COMBINACIONAIS COM 2, 3 E 4 VARIÁVEIS </a:t>
            </a:r>
            <a:endParaRPr lang="pt-BR" sz="1200" dirty="0">
              <a:solidFill>
                <a:schemeClr val="bg1"/>
              </a:solidFill>
              <a:effectLst/>
            </a:endParaRPr>
          </a:p>
          <a:p>
            <a:pPr marL="0" indent="0" hangingPunct="1">
              <a:buFont typeface="Arial"/>
              <a:buNone/>
            </a:pPr>
            <a:endParaRPr lang="pt-BR" b="1" dirty="0">
              <a:solidFill>
                <a:schemeClr val="bg1"/>
              </a:solidFill>
            </a:endParaRPr>
          </a:p>
          <a:p>
            <a:pPr hangingPunct="1"/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073429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1F22A4-8708-286E-01C4-0512B05C4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Lógica</a:t>
            </a:r>
            <a:r>
              <a:rPr lang="pt-BR" b="1" dirty="0"/>
              <a:t> EX-OR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65B2F5-30A4-3BDE-90BA-3B4991402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2387" y="1303165"/>
            <a:ext cx="5094013" cy="3394473"/>
          </a:xfrm>
        </p:spPr>
        <p:txBody>
          <a:bodyPr>
            <a:normAutofit/>
          </a:bodyPr>
          <a:lstStyle/>
          <a:p>
            <a:pPr algn="just"/>
            <a:r>
              <a:rPr lang="pt-BR" sz="1800" dirty="0"/>
              <a:t>A </a:t>
            </a:r>
            <a:r>
              <a:rPr lang="pt-BR" sz="1800" dirty="0" err="1"/>
              <a:t>avaliação</a:t>
            </a:r>
            <a:r>
              <a:rPr lang="pt-BR" sz="1800" dirty="0"/>
              <a:t> dessa </a:t>
            </a:r>
            <a:r>
              <a:rPr lang="pt-BR" sz="1800" dirty="0" err="1"/>
              <a:t>expressão</a:t>
            </a:r>
            <a:r>
              <a:rPr lang="pt-BR" sz="1800" dirty="0"/>
              <a:t> resulta na tabela-verdade vista na Tabela 5–2. </a:t>
            </a:r>
          </a:p>
          <a:p>
            <a:pPr algn="just"/>
            <a:endParaRPr lang="pt-BR" sz="1800" dirty="0"/>
          </a:p>
          <a:p>
            <a:pPr algn="just"/>
            <a:r>
              <a:rPr lang="pt-BR" sz="1800" dirty="0"/>
              <a:t>Observe que a </a:t>
            </a:r>
            <a:r>
              <a:rPr lang="pt-BR" sz="1800" dirty="0" err="1"/>
              <a:t>saída</a:t>
            </a:r>
            <a:r>
              <a:rPr lang="pt-BR" sz="1800" dirty="0"/>
              <a:t> é </a:t>
            </a:r>
            <a:r>
              <a:rPr lang="pt-BR" sz="1800" dirty="0" err="1"/>
              <a:t>nível</a:t>
            </a:r>
            <a:r>
              <a:rPr lang="pt-BR" sz="1800" dirty="0"/>
              <a:t> ALTO apenas quando as duas entradas </a:t>
            </a:r>
            <a:r>
              <a:rPr lang="pt-BR" sz="1800" dirty="0" err="1"/>
              <a:t>estão</a:t>
            </a:r>
            <a:r>
              <a:rPr lang="pt-BR" sz="1800" dirty="0"/>
              <a:t> em </a:t>
            </a:r>
            <a:r>
              <a:rPr lang="pt-BR" sz="1800" dirty="0" err="1"/>
              <a:t>níveis</a:t>
            </a:r>
            <a:r>
              <a:rPr lang="pt-BR" sz="1800" dirty="0"/>
              <a:t> opostos. </a:t>
            </a:r>
          </a:p>
          <a:p>
            <a:pPr algn="just"/>
            <a:endParaRPr lang="pt-BR" sz="1800" dirty="0"/>
          </a:p>
          <a:p>
            <a:pPr algn="just"/>
            <a:r>
              <a:rPr lang="pt-BR" sz="1800" dirty="0"/>
              <a:t>Um operador EX-OR especial é usado sempre, assim a </a:t>
            </a:r>
            <a:r>
              <a:rPr lang="pt-BR" sz="1800" dirty="0" err="1"/>
              <a:t>expressão</a:t>
            </a:r>
            <a:r>
              <a:rPr lang="pt-BR" sz="1800" dirty="0"/>
              <a:t> X = AB + AB pode ser lida como “X é igual a A EX-OR </a:t>
            </a:r>
            <a:r>
              <a:rPr lang="pt-BR" sz="1800" dirty="0" err="1"/>
              <a:t>B</a:t>
            </a:r>
            <a:r>
              <a:rPr lang="pt-BR" sz="1800" dirty="0"/>
              <a:t>” e pode ser escrita como: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6101F84-F904-4C73-3E45-9D42329131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043" y="4405538"/>
            <a:ext cx="1282700" cy="584200"/>
          </a:xfrm>
          <a:prstGeom prst="rect">
            <a:avLst/>
          </a:prstGeom>
        </p:spPr>
      </p:pic>
      <p:pic>
        <p:nvPicPr>
          <p:cNvPr id="7" name="Imagem 6" descr="Tabela&#10;&#10;Descrição gerada automaticamente">
            <a:extLst>
              <a:ext uri="{FF2B5EF4-FFF2-40B4-BE49-F238E27FC236}">
                <a16:creationId xmlns:a16="http://schemas.microsoft.com/office/drawing/2014/main" id="{DF2E29B2-2D7C-6F44-E708-6FB91898F3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716" y="1625702"/>
            <a:ext cx="2660759" cy="189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1430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C0035B-6696-D5F1-8233-2A0C7D1C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Lógica</a:t>
            </a:r>
            <a:r>
              <a:rPr lang="pt-BR" b="1" dirty="0"/>
              <a:t> EX-NOR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0B4E58A-7BC9-64E8-B7A1-0CEAB9CF5F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BR" sz="2400" dirty="0"/>
              <a:t>Como </a:t>
            </a:r>
            <a:r>
              <a:rPr lang="pt-BR" sz="2400" dirty="0" err="1"/>
              <a:t>ja</a:t>
            </a:r>
            <a:r>
              <a:rPr lang="pt-BR" sz="2400" dirty="0"/>
              <a:t>́ sabemos, o complemento de uma </a:t>
            </a:r>
            <a:r>
              <a:rPr lang="pt-BR" sz="2400" dirty="0" err="1"/>
              <a:t>função</a:t>
            </a:r>
            <a:r>
              <a:rPr lang="pt-BR" sz="2400" dirty="0"/>
              <a:t> EX-OR é a EX-NOR, deduzida como:</a:t>
            </a:r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r>
              <a:rPr lang="pt-BR" sz="2400" dirty="0"/>
              <a:t>Observe que a </a:t>
            </a:r>
            <a:r>
              <a:rPr lang="pt-BR" sz="2400" dirty="0" err="1"/>
              <a:t>saída</a:t>
            </a:r>
            <a:r>
              <a:rPr lang="pt-BR" sz="2400" dirty="0"/>
              <a:t> X é </a:t>
            </a:r>
            <a:r>
              <a:rPr lang="pt-BR" sz="2400" dirty="0" err="1"/>
              <a:t>nível</a:t>
            </a:r>
            <a:r>
              <a:rPr lang="pt-BR" sz="2400" dirty="0"/>
              <a:t> ALTO apenas quando as duas entradas A e </a:t>
            </a:r>
            <a:r>
              <a:rPr lang="pt-BR" sz="2400" dirty="0" err="1"/>
              <a:t>B</a:t>
            </a:r>
            <a:r>
              <a:rPr lang="pt-BR" sz="2400" dirty="0"/>
              <a:t> </a:t>
            </a:r>
            <a:r>
              <a:rPr lang="pt-BR" sz="2400" dirty="0" err="1"/>
              <a:t>estão</a:t>
            </a:r>
            <a:r>
              <a:rPr lang="pt-BR" sz="2400" dirty="0"/>
              <a:t> no mesmo </a:t>
            </a:r>
            <a:r>
              <a:rPr lang="pt-BR" sz="2400" dirty="0" err="1"/>
              <a:t>nível</a:t>
            </a:r>
            <a:r>
              <a:rPr lang="pt-BR" sz="2400" dirty="0"/>
              <a:t> </a:t>
            </a:r>
            <a:r>
              <a:rPr lang="pt-BR" sz="2400" dirty="0" err="1"/>
              <a:t>lógico</a:t>
            </a:r>
            <a:r>
              <a:rPr lang="pt-BR" sz="2400" dirty="0"/>
              <a:t>.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10CF8C1-1449-C75B-8C0B-806CF20DB7B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511" y="2463186"/>
            <a:ext cx="69469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0424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C0035B-6696-D5F1-8233-2A0C7D1C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Lógica</a:t>
            </a:r>
            <a:r>
              <a:rPr lang="pt-BR" b="1" dirty="0"/>
              <a:t> EX-NOR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0B4E58A-7BC9-64E8-B7A1-0CEAB9CF5F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BR" sz="2000" dirty="0"/>
              <a:t>A EX-NOR pode ser implementada simplesmente invertendo a </a:t>
            </a:r>
            <a:r>
              <a:rPr lang="pt-BR" sz="2000" dirty="0" err="1"/>
              <a:t>saída</a:t>
            </a:r>
            <a:r>
              <a:rPr lang="pt-BR" sz="2000" dirty="0"/>
              <a:t> de uma EX-OR, conforme mostra a Figura 5–6(a), ou diretamente implementando a </a:t>
            </a:r>
            <a:r>
              <a:rPr lang="pt-BR" sz="2000" dirty="0" err="1"/>
              <a:t>expressão</a:t>
            </a:r>
            <a:r>
              <a:rPr lang="pt-BR" sz="2000" dirty="0"/>
              <a:t> A </a:t>
            </a:r>
            <a:r>
              <a:rPr lang="pt-BR" sz="2000" dirty="0" err="1"/>
              <a:t>B</a:t>
            </a:r>
            <a:r>
              <a:rPr lang="pt-BR" sz="2000" dirty="0"/>
              <a:t> + AB, como mostrado na parte (</a:t>
            </a:r>
            <a:r>
              <a:rPr lang="pt-BR" sz="2000" dirty="0" err="1"/>
              <a:t>b</a:t>
            </a:r>
            <a:r>
              <a:rPr lang="pt-BR" sz="2000" dirty="0"/>
              <a:t>).</a:t>
            </a:r>
          </a:p>
          <a:p>
            <a:endParaRPr lang="pt-BR" dirty="0"/>
          </a:p>
        </p:txBody>
      </p:sp>
      <p:pic>
        <p:nvPicPr>
          <p:cNvPr id="5" name="Imagem 4" descr="Gráfico, Diagrama, Esquemático&#10;&#10;Descrição gerada automaticamente">
            <a:extLst>
              <a:ext uri="{FF2B5EF4-FFF2-40B4-BE49-F238E27FC236}">
                <a16:creationId xmlns:a16="http://schemas.microsoft.com/office/drawing/2014/main" id="{1CB9EB2E-AEA6-C5F5-B7D2-69684EB038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61" y="2532397"/>
            <a:ext cx="7772400" cy="216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93009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2">
            <a:extLst>
              <a:ext uri="{FF2B5EF4-FFF2-40B4-BE49-F238E27FC236}">
                <a16:creationId xmlns:a16="http://schemas.microsoft.com/office/drawing/2014/main" id="{B9C2C07A-485E-5FEE-F9E2-4B184D5A4497}"/>
              </a:ext>
            </a:extLst>
          </p:cNvPr>
          <p:cNvSpPr txBox="1">
            <a:spLocks/>
          </p:cNvSpPr>
          <p:nvPr/>
        </p:nvSpPr>
        <p:spPr>
          <a:xfrm>
            <a:off x="186856" y="388627"/>
            <a:ext cx="8229600" cy="4366245"/>
          </a:xfrm>
          <a:prstGeom prst="rect">
            <a:avLst/>
          </a:prstGeom>
        </p:spPr>
        <p:txBody>
          <a:bodyPr>
            <a:norm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algn="ctr" hangingPunct="1">
              <a:buNone/>
            </a:pPr>
            <a:endParaRPr lang="pt-BR" sz="3600" b="1" dirty="0">
              <a:solidFill>
                <a:schemeClr val="bg1"/>
              </a:solidFill>
            </a:endParaRPr>
          </a:p>
          <a:p>
            <a:pPr marL="0" indent="0" algn="ctr" hangingPunct="1">
              <a:buNone/>
            </a:pPr>
            <a:endParaRPr lang="pt-BR" sz="3600" b="1" dirty="0">
              <a:solidFill>
                <a:schemeClr val="bg1"/>
              </a:solidFill>
            </a:endParaRPr>
          </a:p>
          <a:p>
            <a:pPr marL="0" indent="0" algn="ctr" hangingPunct="1">
              <a:buNone/>
            </a:pPr>
            <a:r>
              <a:rPr lang="pt-BR" sz="3600" b="1" dirty="0">
                <a:solidFill>
                  <a:schemeClr val="bg1"/>
                </a:solidFill>
              </a:rPr>
              <a:t>	</a:t>
            </a:r>
          </a:p>
          <a:p>
            <a:pPr marL="0" indent="0" algn="ctr" hangingPunct="1">
              <a:buNone/>
            </a:pPr>
            <a:r>
              <a:rPr lang="pt-BR" sz="3600" b="1" dirty="0">
                <a:solidFill>
                  <a:schemeClr val="bg1"/>
                </a:solidFill>
              </a:rPr>
              <a:t>IMPLEMENTAÇÃO DE LÓGICA COMBINACIONAL</a:t>
            </a:r>
          </a:p>
        </p:txBody>
      </p:sp>
    </p:spTree>
    <p:extLst>
      <p:ext uri="{BB962C8B-B14F-4D97-AF65-F5344CB8AC3E}">
        <p14:creationId xmlns:p14="http://schemas.microsoft.com/office/powerpoint/2010/main" val="363436588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C0035B-6696-D5F1-8233-2A0C7D1C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b="1" dirty="0"/>
              <a:t>De uma </a:t>
            </a:r>
            <a:r>
              <a:rPr lang="pt-BR" sz="2800" b="1" dirty="0" err="1"/>
              <a:t>Expressão</a:t>
            </a:r>
            <a:r>
              <a:rPr lang="pt-BR" sz="2800" b="1" dirty="0"/>
              <a:t> Booleana para um </a:t>
            </a:r>
            <a:br>
              <a:rPr lang="pt-BR" sz="2800" b="1" dirty="0"/>
            </a:br>
            <a:r>
              <a:rPr lang="pt-BR" sz="2800" b="1" dirty="0"/>
              <a:t>Circuito </a:t>
            </a:r>
            <a:r>
              <a:rPr lang="pt-BR" sz="2800" b="1" dirty="0" err="1"/>
              <a:t>lógico</a:t>
            </a:r>
            <a:endParaRPr lang="pt-BR" sz="2800" b="1" dirty="0"/>
          </a:p>
        </p:txBody>
      </p:sp>
      <p:pic>
        <p:nvPicPr>
          <p:cNvPr id="7" name="Imagem 6" descr="Texto&#10;&#10;Descrição gerada automaticamente com confiança média">
            <a:extLst>
              <a:ext uri="{FF2B5EF4-FFF2-40B4-BE49-F238E27FC236}">
                <a16:creationId xmlns:a16="http://schemas.microsoft.com/office/drawing/2014/main" id="{49BBE068-DF0A-6DB3-0557-109407F35A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61" y="1290030"/>
            <a:ext cx="7772400" cy="3165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69379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C0035B-6696-D5F1-8233-2A0C7D1C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b="1" dirty="0"/>
              <a:t>De uma </a:t>
            </a:r>
            <a:r>
              <a:rPr lang="pt-BR" sz="2800" b="1" dirty="0" err="1"/>
              <a:t>Expressão</a:t>
            </a:r>
            <a:r>
              <a:rPr lang="pt-BR" sz="2800" b="1" dirty="0"/>
              <a:t> Booleana para um </a:t>
            </a:r>
            <a:br>
              <a:rPr lang="pt-BR" sz="2800" b="1" dirty="0"/>
            </a:br>
            <a:r>
              <a:rPr lang="pt-BR" sz="2800" b="1" dirty="0"/>
              <a:t>Circuito </a:t>
            </a:r>
            <a:r>
              <a:rPr lang="pt-BR" sz="2800" b="1" dirty="0" err="1"/>
              <a:t>lógico</a:t>
            </a:r>
            <a:endParaRPr lang="pt-BR" sz="2800" b="1" dirty="0"/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BB71ED68-8CF9-CD3C-51C1-9634E587C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61" y="1230463"/>
            <a:ext cx="7772400" cy="353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104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C0035B-6696-D5F1-8233-2A0C7D1C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b="1" dirty="0"/>
              <a:t>De uma </a:t>
            </a:r>
            <a:r>
              <a:rPr lang="pt-BR" sz="2800" b="1" dirty="0" err="1"/>
              <a:t>Expressão</a:t>
            </a:r>
            <a:r>
              <a:rPr lang="pt-BR" sz="2800" b="1" dirty="0"/>
              <a:t> Booleana para um </a:t>
            </a:r>
            <a:br>
              <a:rPr lang="pt-BR" sz="2800" b="1" dirty="0"/>
            </a:br>
            <a:r>
              <a:rPr lang="pt-BR" sz="2800" b="1" dirty="0"/>
              <a:t>Circuito </a:t>
            </a:r>
            <a:r>
              <a:rPr lang="pt-BR" sz="2800" b="1" dirty="0" err="1"/>
              <a:t>lógico</a:t>
            </a:r>
            <a:endParaRPr lang="pt-BR" sz="2800" b="1" dirty="0"/>
          </a:p>
        </p:txBody>
      </p:sp>
      <p:pic>
        <p:nvPicPr>
          <p:cNvPr id="5" name="Imagem 4" descr="Interface gráfica do usuário, Texto, Aplicativo, Carta&#10;&#10;Descrição gerada automaticamente">
            <a:extLst>
              <a:ext uri="{FF2B5EF4-FFF2-40B4-BE49-F238E27FC236}">
                <a16:creationId xmlns:a16="http://schemas.microsoft.com/office/drawing/2014/main" id="{C8D84E31-3DD7-8C9B-B554-0BA4D6EF1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61" y="874693"/>
            <a:ext cx="7772400" cy="420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371378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C0035B-6696-D5F1-8233-2A0C7D1C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b="1" dirty="0"/>
              <a:t>De uma </a:t>
            </a:r>
            <a:r>
              <a:rPr lang="pt-BR" sz="2800" b="1" dirty="0" err="1"/>
              <a:t>Expressão</a:t>
            </a:r>
            <a:r>
              <a:rPr lang="pt-BR" sz="2800" b="1" dirty="0"/>
              <a:t> Booleana para um </a:t>
            </a:r>
            <a:br>
              <a:rPr lang="pt-BR" sz="2800" b="1" dirty="0"/>
            </a:br>
            <a:r>
              <a:rPr lang="pt-BR" sz="2800" b="1" dirty="0"/>
              <a:t>Circuito </a:t>
            </a:r>
            <a:r>
              <a:rPr lang="pt-BR" sz="2800" b="1" dirty="0" err="1"/>
              <a:t>lógico</a:t>
            </a:r>
            <a:endParaRPr lang="pt-BR" sz="2800" b="1" dirty="0"/>
          </a:p>
        </p:txBody>
      </p:sp>
      <p:pic>
        <p:nvPicPr>
          <p:cNvPr id="5" name="Imagem 4" descr="Texto, Carta&#10;&#10;Descrição gerada automaticamente">
            <a:extLst>
              <a:ext uri="{FF2B5EF4-FFF2-40B4-BE49-F238E27FC236}">
                <a16:creationId xmlns:a16="http://schemas.microsoft.com/office/drawing/2014/main" id="{44F8D017-9E01-BDB0-3523-173177C2ED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87" y="1525724"/>
            <a:ext cx="7772400" cy="304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450198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C0035B-6696-D5F1-8233-2A0C7D1C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b="1" dirty="0"/>
              <a:t>De uma </a:t>
            </a:r>
            <a:r>
              <a:rPr lang="pt-BR" sz="2800" b="1" dirty="0" err="1"/>
              <a:t>Expressão</a:t>
            </a:r>
            <a:r>
              <a:rPr lang="pt-BR" sz="2800" b="1" dirty="0"/>
              <a:t> Booleana para um </a:t>
            </a:r>
            <a:br>
              <a:rPr lang="pt-BR" sz="2800" b="1" dirty="0"/>
            </a:br>
            <a:r>
              <a:rPr lang="pt-BR" sz="2800" b="1" dirty="0"/>
              <a:t>Circuito </a:t>
            </a:r>
            <a:r>
              <a:rPr lang="pt-BR" sz="2800" b="1" dirty="0" err="1"/>
              <a:t>lógico</a:t>
            </a:r>
            <a:endParaRPr lang="pt-BR" sz="2800" b="1" dirty="0"/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816A7BB6-9746-19C0-F3B4-53349E2893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61" y="1259505"/>
            <a:ext cx="7772400" cy="386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960788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C0035B-6696-D5F1-8233-2A0C7D1C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b="1" dirty="0"/>
              <a:t>De uma Tabela-Verdade para um Circuito </a:t>
            </a:r>
            <a:r>
              <a:rPr lang="pt-BR" sz="2800" b="1" dirty="0" err="1"/>
              <a:t>Lógico</a:t>
            </a:r>
            <a:endParaRPr lang="pt-BR" sz="2800" b="1" dirty="0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EA0899E0-DA1E-909F-BA75-0ED2454674F5}"/>
              </a:ext>
            </a:extLst>
          </p:cNvPr>
          <p:cNvGrpSpPr/>
          <p:nvPr/>
        </p:nvGrpSpPr>
        <p:grpSpPr>
          <a:xfrm>
            <a:off x="392387" y="882590"/>
            <a:ext cx="7200587" cy="4260910"/>
            <a:chOff x="392387" y="882590"/>
            <a:chExt cx="7200587" cy="4260910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816B012C-F88B-8437-D4C7-F56139CECA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87" y="882590"/>
              <a:ext cx="7200587" cy="771816"/>
            </a:xfrm>
            <a:prstGeom prst="rect">
              <a:avLst/>
            </a:prstGeom>
          </p:spPr>
        </p:pic>
        <p:pic>
          <p:nvPicPr>
            <p:cNvPr id="7" name="Imagem 6" descr="Tabela&#10;&#10;Descrição gerada automaticamente">
              <a:extLst>
                <a:ext uri="{FF2B5EF4-FFF2-40B4-BE49-F238E27FC236}">
                  <a16:creationId xmlns:a16="http://schemas.microsoft.com/office/drawing/2014/main" id="{C42E3A01-DFE7-D568-8BD4-BC9BC660F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525" y="1654406"/>
              <a:ext cx="6128871" cy="34890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626637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29CA54-36D3-540B-762B-45D60D35C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A1AAF06-34BE-8464-0E6C-3E65833D61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1800" dirty="0">
                <a:effectLst/>
                <a:highlight>
                  <a:srgbClr val="FFFFFF"/>
                </a:highlight>
              </a:rPr>
              <a:t>Até agora, os circuitos </a:t>
            </a:r>
            <a:r>
              <a:rPr lang="pt-BR" sz="1800" dirty="0" err="1">
                <a:effectLst/>
                <a:highlight>
                  <a:srgbClr val="FFFFFF"/>
                </a:highlight>
              </a:rPr>
              <a:t>lógicos</a:t>
            </a:r>
            <a:r>
              <a:rPr lang="pt-BR" sz="1800" dirty="0">
                <a:effectLst/>
                <a:highlight>
                  <a:srgbClr val="FFFFFF"/>
                </a:highlight>
              </a:rPr>
              <a:t> foram representados como soma de produtos ou produto de somas, basicamente usando portas AND, OR e NOT. </a:t>
            </a:r>
          </a:p>
          <a:p>
            <a:pPr algn="just"/>
            <a:endParaRPr lang="pt-BR" sz="1800" dirty="0">
              <a:highlight>
                <a:srgbClr val="FFFFFF"/>
              </a:highlight>
            </a:endParaRPr>
          </a:p>
          <a:p>
            <a:pPr algn="just"/>
            <a:r>
              <a:rPr lang="pt-BR" sz="1800" dirty="0">
                <a:effectLst/>
                <a:highlight>
                  <a:srgbClr val="FFFFFF"/>
                </a:highlight>
              </a:rPr>
              <a:t>Estes circuitos </a:t>
            </a:r>
            <a:r>
              <a:rPr lang="pt-BR" sz="1800" dirty="0" err="1">
                <a:effectLst/>
                <a:highlight>
                  <a:srgbClr val="FFFFFF"/>
                </a:highlight>
              </a:rPr>
              <a:t>combinacionais</a:t>
            </a:r>
            <a:r>
              <a:rPr lang="pt-BR" sz="1800" dirty="0">
                <a:effectLst/>
                <a:highlight>
                  <a:srgbClr val="FFFFFF"/>
                </a:highlight>
              </a:rPr>
              <a:t>, caraterizados pelo fato da </a:t>
            </a:r>
            <a:r>
              <a:rPr lang="pt-BR" sz="1800" dirty="0" err="1">
                <a:effectLst/>
                <a:highlight>
                  <a:srgbClr val="FFFFFF"/>
                </a:highlight>
              </a:rPr>
              <a:t>saída</a:t>
            </a:r>
            <a:r>
              <a:rPr lang="pt-BR" sz="1800" dirty="0">
                <a:effectLst/>
                <a:highlight>
                  <a:srgbClr val="FFFFFF"/>
                </a:highlight>
              </a:rPr>
              <a:t> ser uma </a:t>
            </a:r>
            <a:r>
              <a:rPr lang="pt-BR" sz="1800" dirty="0" err="1">
                <a:effectLst/>
                <a:highlight>
                  <a:srgbClr val="FFFFFF"/>
                </a:highlight>
              </a:rPr>
              <a:t>combinação</a:t>
            </a:r>
            <a:r>
              <a:rPr lang="pt-BR" sz="1800" dirty="0">
                <a:effectLst/>
                <a:highlight>
                  <a:srgbClr val="FFFFFF"/>
                </a:highlight>
              </a:rPr>
              <a:t> das entradas, e depender desta </a:t>
            </a:r>
            <a:r>
              <a:rPr lang="pt-BR" sz="1800" dirty="0" err="1">
                <a:effectLst/>
                <a:highlight>
                  <a:srgbClr val="FFFFFF"/>
                </a:highlight>
              </a:rPr>
              <a:t>combinação</a:t>
            </a:r>
            <a:r>
              <a:rPr lang="pt-BR" sz="1800" dirty="0">
                <a:effectLst/>
                <a:highlight>
                  <a:srgbClr val="FFFFFF"/>
                </a:highlight>
              </a:rPr>
              <a:t> o tempo todo, podem também ser montados com portas universais NOR e, NAND substituindo portas AND, OR e NOT. </a:t>
            </a:r>
          </a:p>
          <a:p>
            <a:pPr algn="just"/>
            <a:endParaRPr lang="pt-BR" sz="1800" dirty="0">
              <a:highlight>
                <a:srgbClr val="FFFFFF"/>
              </a:highlight>
            </a:endParaRPr>
          </a:p>
          <a:p>
            <a:pPr algn="just"/>
            <a:r>
              <a:rPr lang="pt-BR" sz="1800" dirty="0">
                <a:effectLst/>
                <a:highlight>
                  <a:srgbClr val="FFFFFF"/>
                </a:highlight>
              </a:rPr>
              <a:t>E como representar circuitos </a:t>
            </a:r>
            <a:r>
              <a:rPr lang="pt-BR" sz="1800" dirty="0" err="1">
                <a:effectLst/>
                <a:highlight>
                  <a:srgbClr val="FFFFFF"/>
                </a:highlight>
              </a:rPr>
              <a:t>lógicos</a:t>
            </a:r>
            <a:r>
              <a:rPr lang="pt-BR" sz="1800" dirty="0">
                <a:effectLst/>
                <a:highlight>
                  <a:srgbClr val="FFFFFF"/>
                </a:highlight>
              </a:rPr>
              <a:t> </a:t>
            </a:r>
            <a:r>
              <a:rPr lang="pt-BR" sz="1800" dirty="0" err="1">
                <a:effectLst/>
                <a:highlight>
                  <a:srgbClr val="FFFFFF"/>
                </a:highlight>
              </a:rPr>
              <a:t>combinacionais</a:t>
            </a:r>
            <a:r>
              <a:rPr lang="pt-BR" sz="1800" dirty="0">
                <a:effectLst/>
                <a:highlight>
                  <a:srgbClr val="FFFFFF"/>
                </a:highlight>
              </a:rPr>
              <a:t> com todas as portas </a:t>
            </a:r>
            <a:r>
              <a:rPr lang="pt-BR" sz="1800" dirty="0" err="1">
                <a:effectLst/>
                <a:highlight>
                  <a:srgbClr val="FFFFFF"/>
                </a:highlight>
              </a:rPr>
              <a:t>disponíveis</a:t>
            </a:r>
            <a:r>
              <a:rPr lang="pt-BR" sz="1800" dirty="0">
                <a:effectLst/>
                <a:highlight>
                  <a:srgbClr val="FFFFFF"/>
                </a:highlight>
              </a:rPr>
              <a:t>? </a:t>
            </a:r>
            <a:endParaRPr lang="pt-BR" sz="1200" dirty="0">
              <a:effectLst/>
              <a:highlight>
                <a:srgbClr val="FFFFFF"/>
              </a:highlight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74218602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C0035B-6696-D5F1-8233-2A0C7D1C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b="1" dirty="0"/>
              <a:t>De uma Tabela-Verdade para um Circuito </a:t>
            </a:r>
            <a:r>
              <a:rPr lang="pt-BR" sz="2800" b="1" dirty="0" err="1"/>
              <a:t>Lógico</a:t>
            </a:r>
            <a:endParaRPr lang="pt-BR" sz="2800" b="1" dirty="0"/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CB76CAC9-C1C8-B340-CF80-60243B2C3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61" y="1051114"/>
            <a:ext cx="7772400" cy="407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260972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2">
            <a:extLst>
              <a:ext uri="{FF2B5EF4-FFF2-40B4-BE49-F238E27FC236}">
                <a16:creationId xmlns:a16="http://schemas.microsoft.com/office/drawing/2014/main" id="{B9C2C07A-485E-5FEE-F9E2-4B184D5A4497}"/>
              </a:ext>
            </a:extLst>
          </p:cNvPr>
          <p:cNvSpPr txBox="1">
            <a:spLocks/>
          </p:cNvSpPr>
          <p:nvPr/>
        </p:nvSpPr>
        <p:spPr>
          <a:xfrm>
            <a:off x="186856" y="388627"/>
            <a:ext cx="8229600" cy="4366245"/>
          </a:xfrm>
          <a:prstGeom prst="rect">
            <a:avLst/>
          </a:prstGeom>
        </p:spPr>
        <p:txBody>
          <a:bodyPr>
            <a:norm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algn="ctr" hangingPunct="1">
              <a:buNone/>
            </a:pPr>
            <a:endParaRPr lang="pt-BR" sz="360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pt-BR" sz="6000" b="1" i="0" u="none" strike="noStrike" dirty="0">
              <a:solidFill>
                <a:schemeClr val="bg1"/>
              </a:solidFill>
              <a:effectLst/>
            </a:endParaRPr>
          </a:p>
          <a:p>
            <a:pPr marL="0" indent="0" algn="ctr">
              <a:buNone/>
            </a:pPr>
            <a:r>
              <a:rPr lang="pt-BR" sz="4000" b="1" i="0" u="none" strike="noStrike" dirty="0">
                <a:solidFill>
                  <a:schemeClr val="bg1"/>
                </a:solidFill>
                <a:effectLst/>
              </a:rPr>
              <a:t>ATIVIDADE PRÁTICA</a:t>
            </a:r>
          </a:p>
          <a:p>
            <a:pPr marL="0" indent="0" algn="ctr" hangingPunct="1">
              <a:buFont typeface="Arial"/>
              <a:buNone/>
            </a:pPr>
            <a:endParaRPr lang="pt-BR" sz="4400" b="1" dirty="0">
              <a:solidFill>
                <a:schemeClr val="bg1"/>
              </a:solidFill>
            </a:endParaRPr>
          </a:p>
          <a:p>
            <a:pPr algn="ctr" hangingPunct="1"/>
            <a:endParaRPr lang="pt-BR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4174246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C3C8F3-2E7A-198A-8532-C19309A4C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effectLst/>
              </a:rPr>
              <a:t>ATIVIDADE</a:t>
            </a:r>
            <a:endParaRPr lang="pt-BR" sz="88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65188ED-87FF-1E7B-248A-7ACFB2D0A4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marL="0" indent="0" algn="just">
              <a:buNone/>
            </a:pPr>
            <a:r>
              <a:rPr lang="pt-BR" sz="9600" u="sng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Acessar o livro:</a:t>
            </a:r>
          </a:p>
          <a:p>
            <a:pPr marL="0" indent="0">
              <a:buNone/>
            </a:pPr>
            <a:r>
              <a:rPr lang="pt-BR" sz="9600" dirty="0">
                <a:effectLst/>
                <a:highlight>
                  <a:srgbClr val="FFFFFF"/>
                </a:highlight>
              </a:rPr>
              <a:t>FLOYD, </a:t>
            </a:r>
            <a:r>
              <a:rPr lang="pt-BR" sz="9600" dirty="0" err="1">
                <a:effectLst/>
                <a:highlight>
                  <a:srgbClr val="FFFFFF"/>
                </a:highlight>
              </a:rPr>
              <a:t>THomas</a:t>
            </a:r>
            <a:r>
              <a:rPr lang="pt-BR" sz="9600" dirty="0">
                <a:effectLst/>
                <a:highlight>
                  <a:srgbClr val="FFFFFF"/>
                </a:highlight>
              </a:rPr>
              <a:t> L. </a:t>
            </a:r>
            <a:r>
              <a:rPr lang="pt-BR" sz="9600" b="1" dirty="0">
                <a:effectLst/>
                <a:highlight>
                  <a:srgbClr val="FFFFFF"/>
                </a:highlight>
              </a:rPr>
              <a:t>Sistemas Digitais: Fundamentos e </a:t>
            </a:r>
            <a:r>
              <a:rPr lang="pt-BR" sz="9600" b="1" dirty="0" err="1">
                <a:effectLst/>
                <a:highlight>
                  <a:srgbClr val="FFFFFF"/>
                </a:highlight>
              </a:rPr>
              <a:t>Aplicações</a:t>
            </a:r>
            <a:r>
              <a:rPr lang="pt-BR" sz="9600" dirty="0">
                <a:effectLst/>
                <a:highlight>
                  <a:srgbClr val="FFFFFF"/>
                </a:highlight>
              </a:rPr>
              <a:t>. 9 ed. </a:t>
            </a:r>
          </a:p>
          <a:p>
            <a:pPr marL="0" indent="0">
              <a:buNone/>
            </a:pPr>
            <a:r>
              <a:rPr lang="pt-BR" sz="9600" dirty="0">
                <a:effectLst/>
                <a:highlight>
                  <a:srgbClr val="FFFFFF"/>
                </a:highlight>
              </a:rPr>
              <a:t>Porto Alegre: Bookman, 2007.</a:t>
            </a:r>
            <a:br>
              <a:rPr lang="pt-BR" sz="9600" dirty="0">
                <a:effectLst/>
                <a:highlight>
                  <a:srgbClr val="FFFFFF"/>
                </a:highlight>
              </a:rPr>
            </a:br>
            <a:endParaRPr lang="pt-BR" sz="9600" dirty="0">
              <a:effectLst/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pt-BR" sz="6400" dirty="0" err="1">
                <a:effectLst/>
                <a:highlight>
                  <a:srgbClr val="FFFFFF"/>
                </a:highlight>
              </a:rPr>
              <a:t>Disponível</a:t>
            </a:r>
            <a:r>
              <a:rPr lang="pt-BR" sz="6400" dirty="0">
                <a:effectLst/>
                <a:highlight>
                  <a:srgbClr val="FFFFFF"/>
                </a:highlight>
              </a:rPr>
              <a:t> em: </a:t>
            </a:r>
            <a:r>
              <a:rPr lang="pt-BR" sz="6400" dirty="0">
                <a:effectLst/>
                <a:highlight>
                  <a:srgbClr val="FFFFFF"/>
                </a:highlight>
                <a:hlinkClick r:id="rId2"/>
              </a:rPr>
              <a:t>https://integrada.minhabiblioteca.com.br/#/books/9788577801077/cfi/0!/4/2@100:0.00</a:t>
            </a:r>
            <a:endParaRPr lang="pt-BR" sz="6400" dirty="0">
              <a:effectLst/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pt-BR" sz="9600" dirty="0">
                <a:effectLst/>
                <a:highlight>
                  <a:srgbClr val="FFFFFF"/>
                </a:highlight>
              </a:rPr>
              <a:t> </a:t>
            </a:r>
          </a:p>
          <a:p>
            <a:pPr marL="0" indent="0">
              <a:buNone/>
            </a:pPr>
            <a:r>
              <a:rPr lang="pt-BR" sz="9600" dirty="0">
                <a:effectLst/>
                <a:highlight>
                  <a:srgbClr val="FFFFFF"/>
                </a:highlight>
              </a:rPr>
              <a:t>Fazer os exemplos 5-3; 5-4; 5-5; 5-6, a partir da </a:t>
            </a:r>
            <a:r>
              <a:rPr lang="pt-BR" sz="9600" b="1" dirty="0">
                <a:solidFill>
                  <a:srgbClr val="FF0000"/>
                </a:solidFill>
                <a:effectLst/>
                <a:highlight>
                  <a:srgbClr val="FFFFFF"/>
                </a:highlight>
              </a:rPr>
              <a:t>página</a:t>
            </a:r>
            <a:r>
              <a:rPr lang="pt-BR" sz="9600" b="1" dirty="0">
                <a:solidFill>
                  <a:srgbClr val="FF0000"/>
                </a:solidFill>
                <a:highlight>
                  <a:srgbClr val="FFFFFF"/>
                </a:highlight>
              </a:rPr>
              <a:t> 268</a:t>
            </a:r>
            <a:endParaRPr lang="pt-BR" sz="9600" b="1" dirty="0">
              <a:solidFill>
                <a:srgbClr val="FF0000"/>
              </a:solidFill>
              <a:effectLst/>
              <a:highlight>
                <a:srgbClr val="FFFFFF"/>
              </a:highlight>
            </a:endParaRPr>
          </a:p>
          <a:p>
            <a:pPr marL="0" indent="0" algn="just">
              <a:buNone/>
            </a:pPr>
            <a:endParaRPr lang="pt-BR" sz="1600" dirty="0">
              <a:highlight>
                <a:srgbClr val="FFFFFF"/>
              </a:highlight>
            </a:endParaRPr>
          </a:p>
          <a:p>
            <a:pPr marL="0" indent="0" algn="just">
              <a:buNone/>
            </a:pPr>
            <a:endParaRPr lang="pt-BR" dirty="0">
              <a:effectLst/>
              <a:highlight>
                <a:srgbClr val="FFFFFF"/>
              </a:highlight>
            </a:endParaRPr>
          </a:p>
          <a:p>
            <a:pPr marL="0" indent="0" algn="ctr">
              <a:buNone/>
            </a:pPr>
            <a:r>
              <a:rPr lang="pt-BR" sz="1800" dirty="0">
                <a:effectLst/>
                <a:highlight>
                  <a:srgbClr val="FFFFFF"/>
                </a:highlight>
              </a:rPr>
              <a:t> </a:t>
            </a:r>
            <a:endParaRPr lang="pt-BR" sz="1600" dirty="0">
              <a:effectLst/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25922624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95EBA-898C-99D7-A565-0C805789E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35FE931-58E4-866B-DC55-ABAD36995E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1200" dirty="0">
                <a:effectLst/>
              </a:rPr>
              <a:t>FLOYD, </a:t>
            </a:r>
            <a:r>
              <a:rPr lang="pt-BR" sz="1200" dirty="0" err="1">
                <a:effectLst/>
              </a:rPr>
              <a:t>THomas</a:t>
            </a:r>
            <a:r>
              <a:rPr lang="pt-BR" sz="1200" dirty="0">
                <a:effectLst/>
              </a:rPr>
              <a:t> L. </a:t>
            </a:r>
            <a:r>
              <a:rPr lang="pt-BR" sz="1200" b="1" dirty="0">
                <a:effectLst/>
              </a:rPr>
              <a:t>Sistemas Digitais: Fundamentos e </a:t>
            </a:r>
            <a:r>
              <a:rPr lang="pt-BR" sz="1200" b="1" dirty="0" err="1">
                <a:effectLst/>
              </a:rPr>
              <a:t>Aplicações</a:t>
            </a:r>
            <a:r>
              <a:rPr lang="pt-BR" sz="1200" dirty="0">
                <a:effectLst/>
              </a:rPr>
              <a:t>. 9 ed. Porto Alegre: Bookman, 2007.</a:t>
            </a:r>
            <a:br>
              <a:rPr lang="pt-BR" sz="1200" dirty="0">
                <a:effectLst/>
              </a:rPr>
            </a:br>
            <a:r>
              <a:rPr lang="pt-BR" sz="1200" dirty="0" err="1">
                <a:effectLst/>
              </a:rPr>
              <a:t>Disponível</a:t>
            </a:r>
            <a:r>
              <a:rPr lang="pt-BR" sz="1200" dirty="0">
                <a:effectLst/>
              </a:rPr>
              <a:t> em: https://</a:t>
            </a:r>
            <a:r>
              <a:rPr lang="pt-BR" sz="1200" dirty="0" err="1">
                <a:effectLst/>
              </a:rPr>
              <a:t>integrada.minhabiblioteca.com.br</a:t>
            </a:r>
            <a:r>
              <a:rPr lang="pt-BR" sz="1200" dirty="0">
                <a:effectLst/>
              </a:rPr>
              <a:t>/#/books/9788577801077/</a:t>
            </a:r>
            <a:r>
              <a:rPr lang="pt-BR" sz="1200" dirty="0" err="1">
                <a:effectLst/>
              </a:rPr>
              <a:t>cfi</a:t>
            </a:r>
            <a:r>
              <a:rPr lang="pt-BR" sz="1200" dirty="0">
                <a:effectLst/>
              </a:rPr>
              <a:t>/0!/4/2@100:0.00 </a:t>
            </a:r>
          </a:p>
          <a:p>
            <a:pPr algn="just"/>
            <a:endParaRPr lang="pt-BR" sz="1200" dirty="0">
              <a:effectLst/>
            </a:endParaRPr>
          </a:p>
          <a:p>
            <a:pPr algn="just"/>
            <a:r>
              <a:rPr lang="pt-BR" sz="1200" dirty="0">
                <a:effectLst/>
              </a:rPr>
              <a:t>VAHID, Frank. </a:t>
            </a:r>
            <a:r>
              <a:rPr lang="pt-BR" sz="1200" b="1" dirty="0">
                <a:effectLst/>
              </a:rPr>
              <a:t>Sistemas Digitais: Projeto, </a:t>
            </a:r>
            <a:r>
              <a:rPr lang="pt-BR" sz="1200" b="1" dirty="0" err="1">
                <a:effectLst/>
              </a:rPr>
              <a:t>Otimização</a:t>
            </a:r>
            <a:r>
              <a:rPr lang="pt-BR" sz="1200" b="1" dirty="0">
                <a:effectLst/>
              </a:rPr>
              <a:t> e </a:t>
            </a:r>
            <a:r>
              <a:rPr lang="pt-BR" sz="1200" b="1" dirty="0" err="1">
                <a:effectLst/>
              </a:rPr>
              <a:t>HDLs</a:t>
            </a:r>
            <a:r>
              <a:rPr lang="pt-BR" sz="1200" dirty="0">
                <a:effectLst/>
              </a:rPr>
              <a:t>. Porto Alegre: Bookman, 2008. </a:t>
            </a:r>
            <a:r>
              <a:rPr lang="pt-BR" sz="1200" dirty="0" err="1">
                <a:effectLst/>
              </a:rPr>
              <a:t>Disponível</a:t>
            </a:r>
            <a:r>
              <a:rPr lang="pt-BR" sz="1200" dirty="0">
                <a:effectLst/>
              </a:rPr>
              <a:t> em: https://</a:t>
            </a:r>
            <a:r>
              <a:rPr lang="pt-BR" sz="1200" dirty="0" err="1">
                <a:effectLst/>
              </a:rPr>
              <a:t>integrada.minhabiblioteca.com.br</a:t>
            </a:r>
            <a:r>
              <a:rPr lang="pt-BR" sz="1200" dirty="0">
                <a:effectLst/>
              </a:rPr>
              <a:t>/#/books/9788577802371/</a:t>
            </a:r>
            <a:r>
              <a:rPr lang="pt-BR" sz="1200" dirty="0" err="1">
                <a:effectLst/>
              </a:rPr>
              <a:t>cfi</a:t>
            </a:r>
            <a:r>
              <a:rPr lang="pt-BR" sz="1200" dirty="0">
                <a:effectLst/>
              </a:rPr>
              <a:t>/0!/4/2@100:0.00 </a:t>
            </a:r>
          </a:p>
          <a:p>
            <a:pPr algn="just"/>
            <a:endParaRPr lang="pt-BR" sz="1200" dirty="0">
              <a:effectLst/>
            </a:endParaRPr>
          </a:p>
          <a:p>
            <a:pPr algn="just"/>
            <a:r>
              <a:rPr lang="pt-BR" sz="1200" dirty="0">
                <a:effectLst/>
              </a:rPr>
              <a:t>WIDMER, Neal S. </a:t>
            </a:r>
            <a:r>
              <a:rPr lang="pt-BR" sz="1200" b="1" dirty="0">
                <a:effectLst/>
              </a:rPr>
              <a:t>Sistemas digitais: </a:t>
            </a:r>
            <a:r>
              <a:rPr lang="pt-BR" sz="1200" b="1" dirty="0" err="1">
                <a:effectLst/>
              </a:rPr>
              <a:t>princípios</a:t>
            </a:r>
            <a:r>
              <a:rPr lang="pt-BR" sz="1200" b="1" dirty="0">
                <a:effectLst/>
              </a:rPr>
              <a:t> e </a:t>
            </a:r>
            <a:r>
              <a:rPr lang="pt-BR" sz="1200" b="1" dirty="0" err="1">
                <a:effectLst/>
              </a:rPr>
              <a:t>aplicações</a:t>
            </a:r>
            <a:r>
              <a:rPr lang="pt-BR" sz="1200" dirty="0">
                <a:effectLst/>
              </a:rPr>
              <a:t>. 12 ed.. São Paulo: Pearson, 2018. </a:t>
            </a:r>
            <a:r>
              <a:rPr lang="pt-BR" sz="1200" dirty="0" err="1">
                <a:effectLst/>
              </a:rPr>
              <a:t>Disponível</a:t>
            </a:r>
            <a:r>
              <a:rPr lang="pt-BR" sz="1200" dirty="0">
                <a:effectLst/>
              </a:rPr>
              <a:t> em: https://</a:t>
            </a:r>
            <a:r>
              <a:rPr lang="pt-BR" sz="1200" dirty="0" err="1">
                <a:effectLst/>
              </a:rPr>
              <a:t>plataforma.bvirtual.com.br</a:t>
            </a:r>
            <a:r>
              <a:rPr lang="pt-BR" sz="1200" dirty="0">
                <a:effectLst/>
              </a:rPr>
              <a:t>/Acervo/</a:t>
            </a:r>
            <a:r>
              <a:rPr lang="pt-BR" sz="1200" dirty="0" err="1">
                <a:effectLst/>
              </a:rPr>
              <a:t>Publicacao</a:t>
            </a:r>
            <a:r>
              <a:rPr lang="pt-BR" sz="1200" dirty="0">
                <a:effectLst/>
              </a:rPr>
              <a:t>/168497 </a:t>
            </a:r>
          </a:p>
        </p:txBody>
      </p:sp>
    </p:spTree>
    <p:extLst>
      <p:ext uri="{BB962C8B-B14F-4D97-AF65-F5344CB8AC3E}">
        <p14:creationId xmlns:p14="http://schemas.microsoft.com/office/powerpoint/2010/main" val="2900174787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2">
            <a:extLst>
              <a:ext uri="{FF2B5EF4-FFF2-40B4-BE49-F238E27FC236}">
                <a16:creationId xmlns:a16="http://schemas.microsoft.com/office/drawing/2014/main" id="{B9C2C07A-485E-5FEE-F9E2-4B184D5A4497}"/>
              </a:ext>
            </a:extLst>
          </p:cNvPr>
          <p:cNvSpPr txBox="1">
            <a:spLocks/>
          </p:cNvSpPr>
          <p:nvPr/>
        </p:nvSpPr>
        <p:spPr>
          <a:xfrm>
            <a:off x="186856" y="388627"/>
            <a:ext cx="8229600" cy="4366245"/>
          </a:xfrm>
          <a:prstGeom prst="rect">
            <a:avLst/>
          </a:prstGeom>
        </p:spPr>
        <p:txBody>
          <a:bodyPr>
            <a:norm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algn="ctr" hangingPunct="1">
              <a:buNone/>
            </a:pPr>
            <a:endParaRPr lang="pt-BR" sz="3600" b="1" dirty="0">
              <a:solidFill>
                <a:schemeClr val="bg1"/>
              </a:solidFill>
            </a:endParaRPr>
          </a:p>
          <a:p>
            <a:pPr marL="0" indent="0" algn="ctr" hangingPunct="1">
              <a:buNone/>
            </a:pPr>
            <a:endParaRPr lang="pt-BR" sz="3600" b="1" dirty="0">
              <a:solidFill>
                <a:schemeClr val="bg1"/>
              </a:solidFill>
            </a:endParaRPr>
          </a:p>
          <a:p>
            <a:pPr marL="0" indent="0" algn="ctr" hangingPunct="1">
              <a:buNone/>
            </a:pPr>
            <a:r>
              <a:rPr lang="pt-BR" sz="3600" b="1" dirty="0">
                <a:solidFill>
                  <a:schemeClr val="bg1"/>
                </a:solidFill>
              </a:rPr>
              <a:t>CIRCUITOS LÓGICOS COMBINACIONAIS BÁSICOS</a:t>
            </a:r>
          </a:p>
        </p:txBody>
      </p:sp>
    </p:spTree>
    <p:extLst>
      <p:ext uri="{BB962C8B-B14F-4D97-AF65-F5344CB8AC3E}">
        <p14:creationId xmlns:p14="http://schemas.microsoft.com/office/powerpoint/2010/main" val="85378068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D68BF0-8C04-046E-9B32-8B6366B3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b="1" dirty="0"/>
              <a:t>CIRCUITOS LÓGICOS COMBINACIONAIS BÁSICOS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2F8BCFE-7C5E-906D-E746-1C6DA56026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 algn="just"/>
            <a:r>
              <a:rPr lang="pt-BR" dirty="0"/>
              <a:t>Aprendemos que expressões de soma-de-produtos são implementadas com uma </a:t>
            </a:r>
            <a:r>
              <a:rPr lang="pt-BR" b="1" dirty="0"/>
              <a:t>porta AND </a:t>
            </a:r>
            <a:r>
              <a:rPr lang="pt-BR" dirty="0">
                <a:solidFill>
                  <a:srgbClr val="FF0000"/>
                </a:solidFill>
              </a:rPr>
              <a:t>para cada </a:t>
            </a:r>
            <a:r>
              <a:rPr lang="pt-BR" dirty="0" err="1">
                <a:solidFill>
                  <a:srgbClr val="FF0000"/>
                </a:solidFill>
              </a:rPr>
              <a:t>termo-produto</a:t>
            </a:r>
            <a:r>
              <a:rPr lang="pt-BR" dirty="0"/>
              <a:t> e uma </a:t>
            </a:r>
            <a:r>
              <a:rPr lang="pt-BR" b="1" dirty="0"/>
              <a:t>porta OR </a:t>
            </a:r>
            <a:r>
              <a:rPr lang="pt-BR" dirty="0">
                <a:solidFill>
                  <a:srgbClr val="FF0000"/>
                </a:solidFill>
              </a:rPr>
              <a:t>para somar todos os termos-produto</a:t>
            </a:r>
            <a:r>
              <a:rPr lang="pt-BR" dirty="0"/>
              <a:t>. 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Como </a:t>
            </a:r>
            <a:r>
              <a:rPr lang="pt-BR" dirty="0" err="1"/>
              <a:t>ja</a:t>
            </a:r>
            <a:r>
              <a:rPr lang="pt-BR" dirty="0"/>
              <a:t>́ sabemos, essa </a:t>
            </a:r>
            <a:r>
              <a:rPr lang="pt-BR" dirty="0" err="1"/>
              <a:t>implementação</a:t>
            </a:r>
            <a:r>
              <a:rPr lang="pt-BR" dirty="0"/>
              <a:t> de soma-de-produtos é denominada </a:t>
            </a:r>
            <a:r>
              <a:rPr lang="pt-BR" b="1" dirty="0" err="1"/>
              <a:t>lógica</a:t>
            </a:r>
            <a:r>
              <a:rPr lang="pt-BR" b="1" dirty="0"/>
              <a:t> AND-OR </a:t>
            </a:r>
            <a:r>
              <a:rPr lang="pt-BR" dirty="0"/>
              <a:t>e é a forma </a:t>
            </a:r>
            <a:r>
              <a:rPr lang="pt-BR" dirty="0" err="1"/>
              <a:t>básica</a:t>
            </a:r>
            <a:r>
              <a:rPr lang="pt-BR" dirty="0"/>
              <a:t> para implementar </a:t>
            </a:r>
            <a:r>
              <a:rPr lang="pt-BR" dirty="0" err="1"/>
              <a:t>funções</a:t>
            </a:r>
            <a:r>
              <a:rPr lang="pt-BR" dirty="0"/>
              <a:t> Booleanas padrão. 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A partir de agora, as </a:t>
            </a:r>
            <a:r>
              <a:rPr lang="pt-BR" dirty="0" err="1"/>
              <a:t>lógicas</a:t>
            </a:r>
            <a:r>
              <a:rPr lang="pt-BR" dirty="0"/>
              <a:t> AND-OR e AND-OR-inversor são analisadas; as portas EX-OR e EX-NOR, que são na realidade uma forma de </a:t>
            </a:r>
            <a:r>
              <a:rPr lang="pt-BR" dirty="0" err="1"/>
              <a:t>lógica</a:t>
            </a:r>
            <a:r>
              <a:rPr lang="pt-BR" dirty="0"/>
              <a:t> AND-OR, também são abordadas.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355580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CE5FC2-675C-14AE-DF15-F9C49AA38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Lógica</a:t>
            </a:r>
            <a:r>
              <a:rPr lang="pt-BR" b="1" dirty="0"/>
              <a:t> AND-OR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C11C5E-3022-D065-0B41-0EB49414B0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2000" dirty="0"/>
              <a:t>A Figura 5–1(a) mostra um circuito AND-OR que consiste em duas portas AND de 2 entradas e uma porta OR de 2 entradas; a Figura 5–1(</a:t>
            </a:r>
            <a:r>
              <a:rPr lang="pt-BR" sz="2000" dirty="0" err="1"/>
              <a:t>b</a:t>
            </a:r>
            <a:r>
              <a:rPr lang="pt-BR" sz="2000" dirty="0"/>
              <a:t>) é o </a:t>
            </a:r>
            <a:r>
              <a:rPr lang="pt-BR" sz="2000" dirty="0" err="1"/>
              <a:t>símbolo</a:t>
            </a:r>
            <a:r>
              <a:rPr lang="pt-BR" sz="2000" dirty="0"/>
              <a:t> retangular padrão ANSI. </a:t>
            </a:r>
          </a:p>
        </p:txBody>
      </p:sp>
      <p:pic>
        <p:nvPicPr>
          <p:cNvPr id="5" name="Imagem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30BE708F-286A-71D7-5627-548BB0002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61" y="2654380"/>
            <a:ext cx="7772400" cy="24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29280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CE5FC2-675C-14AE-DF15-F9C49AA38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Lógica</a:t>
            </a:r>
            <a:r>
              <a:rPr lang="pt-BR" b="1" dirty="0"/>
              <a:t> AND-OR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C11C5E-3022-D065-0B41-0EB49414B0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pPr algn="just"/>
            <a:r>
              <a:rPr lang="pt-BR" dirty="0"/>
              <a:t>As </a:t>
            </a:r>
            <a:r>
              <a:rPr lang="pt-BR" dirty="0" err="1"/>
              <a:t>expressões</a:t>
            </a:r>
            <a:r>
              <a:rPr lang="pt-BR" dirty="0"/>
              <a:t> Booleanas para as </a:t>
            </a:r>
            <a:r>
              <a:rPr lang="pt-BR" dirty="0" err="1"/>
              <a:t>saídas</a:t>
            </a:r>
            <a:r>
              <a:rPr lang="pt-BR" dirty="0"/>
              <a:t> das portas AND e a </a:t>
            </a:r>
            <a:r>
              <a:rPr lang="pt-BR" dirty="0" err="1"/>
              <a:t>expressão</a:t>
            </a:r>
            <a:r>
              <a:rPr lang="pt-BR" dirty="0"/>
              <a:t> de soma-de-produtos resultante para a </a:t>
            </a:r>
            <a:r>
              <a:rPr lang="pt-BR" dirty="0" err="1"/>
              <a:t>saída</a:t>
            </a:r>
            <a:r>
              <a:rPr lang="pt-BR" dirty="0"/>
              <a:t> X são mostradas no diagrama. 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Em geral, um circuito AND-OR pode ter qualquer </a:t>
            </a:r>
            <a:r>
              <a:rPr lang="pt-BR" dirty="0" err="1"/>
              <a:t>número</a:t>
            </a:r>
            <a:r>
              <a:rPr lang="pt-BR" dirty="0"/>
              <a:t> de portas AND, cada uma com um </a:t>
            </a:r>
            <a:r>
              <a:rPr lang="pt-BR" dirty="0" err="1"/>
              <a:t>número</a:t>
            </a:r>
            <a:r>
              <a:rPr lang="pt-BR" dirty="0"/>
              <a:t> qualquer de entradas.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A tabela-verdade para um circuito </a:t>
            </a:r>
            <a:r>
              <a:rPr lang="pt-BR" dirty="0" err="1"/>
              <a:t>lógico</a:t>
            </a:r>
            <a:r>
              <a:rPr lang="pt-BR" dirty="0"/>
              <a:t> AND-OR de 4 entradas é mostrada na Tabela 5–1. 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A </a:t>
            </a:r>
            <a:r>
              <a:rPr lang="pt-BR" dirty="0" err="1"/>
              <a:t>saída</a:t>
            </a:r>
            <a:r>
              <a:rPr lang="pt-BR" dirty="0"/>
              <a:t> da porta AND </a:t>
            </a:r>
            <a:r>
              <a:rPr lang="pt-BR" dirty="0" err="1"/>
              <a:t>intermediária</a:t>
            </a:r>
            <a:r>
              <a:rPr lang="pt-BR" dirty="0"/>
              <a:t> (as colunas AB e CD) também são mostradas na tabela.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450537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abela&#10;&#10;Descrição gerada automaticamente">
            <a:extLst>
              <a:ext uri="{FF2B5EF4-FFF2-40B4-BE49-F238E27FC236}">
                <a16:creationId xmlns:a16="http://schemas.microsoft.com/office/drawing/2014/main" id="{73770789-FBAE-F266-A61C-35AEBEE8E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328" y="0"/>
            <a:ext cx="633334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3515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0EBB34-F36C-7498-146F-D59ABFAE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err="1"/>
              <a:t>Lógica</a:t>
            </a:r>
            <a:r>
              <a:rPr lang="pt-BR" b="1" dirty="0"/>
              <a:t> AND-OR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DD8284-A057-BB76-7F5C-5CE674CEBE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algn="just"/>
            <a:r>
              <a:rPr lang="pt-BR" dirty="0"/>
              <a:t>Um circuito AND-OR implementa diretamente uma </a:t>
            </a:r>
            <a:r>
              <a:rPr lang="pt-BR" dirty="0" err="1"/>
              <a:t>expressão</a:t>
            </a:r>
            <a:r>
              <a:rPr lang="pt-BR" dirty="0"/>
              <a:t> de soma-de-produtos, considerando que o complemento (se houver) das variáveis estejam </a:t>
            </a:r>
            <a:r>
              <a:rPr lang="pt-BR" dirty="0" err="1"/>
              <a:t>disponíveis</a:t>
            </a:r>
            <a:r>
              <a:rPr lang="pt-BR" dirty="0"/>
              <a:t>. 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A </a:t>
            </a:r>
            <a:r>
              <a:rPr lang="pt-BR" dirty="0" err="1"/>
              <a:t>operação</a:t>
            </a:r>
            <a:r>
              <a:rPr lang="pt-BR" dirty="0"/>
              <a:t> do circuito AND-OR mostrado na Figura 5–1 é expressa da seguinte forma:</a:t>
            </a:r>
          </a:p>
          <a:p>
            <a:pPr algn="just"/>
            <a:endParaRPr lang="pt-BR" dirty="0"/>
          </a:p>
          <a:p>
            <a:pPr marL="0" indent="0" algn="just">
              <a:buNone/>
            </a:pPr>
            <a:r>
              <a:rPr lang="pt-BR" b="1" dirty="0"/>
              <a:t>Para um circuito </a:t>
            </a:r>
            <a:r>
              <a:rPr lang="pt-BR" b="1" dirty="0" err="1"/>
              <a:t>lógico</a:t>
            </a:r>
            <a:r>
              <a:rPr lang="pt-BR" b="1" dirty="0"/>
              <a:t> AND-OR de 4 entradas, a </a:t>
            </a:r>
            <a:r>
              <a:rPr lang="pt-BR" b="1" dirty="0" err="1"/>
              <a:t>saída</a:t>
            </a:r>
            <a:r>
              <a:rPr lang="pt-BR" b="1" dirty="0"/>
              <a:t> X é </a:t>
            </a:r>
            <a:r>
              <a:rPr lang="pt-BR" b="1" dirty="0" err="1"/>
              <a:t>nível</a:t>
            </a:r>
            <a:r>
              <a:rPr lang="pt-BR" b="1" dirty="0"/>
              <a:t> ALTO (1) se as entradas A e </a:t>
            </a:r>
            <a:r>
              <a:rPr lang="pt-BR" b="1" dirty="0" err="1"/>
              <a:t>B</a:t>
            </a:r>
            <a:r>
              <a:rPr lang="pt-BR" b="1" dirty="0"/>
              <a:t> estiverem em </a:t>
            </a:r>
            <a:r>
              <a:rPr lang="pt-BR" b="1" dirty="0" err="1"/>
              <a:t>nível</a:t>
            </a:r>
            <a:r>
              <a:rPr lang="pt-BR" b="1" dirty="0"/>
              <a:t> ALTO (1) ou as entradas C e D estiverem em </a:t>
            </a:r>
            <a:r>
              <a:rPr lang="pt-BR" b="1" dirty="0" err="1"/>
              <a:t>nível</a:t>
            </a:r>
            <a:r>
              <a:rPr lang="pt-BR" b="1" dirty="0"/>
              <a:t> ALTO (1).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0133367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ersonalizada 2">
      <a:majorFont>
        <a:latin typeface="Big Shoulders Display Black"/>
        <a:ea typeface="Calibri"/>
        <a:cs typeface="Calibri"/>
      </a:majorFont>
      <a:minorFont>
        <a:latin typeface="Georam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97a7fb6-9777-4377-b9e3-f237fe78fe78">
      <Terms xmlns="http://schemas.microsoft.com/office/infopath/2007/PartnerControls"/>
    </lcf76f155ced4ddcb4097134ff3c332f>
    <TaxCatchAll xmlns="93577d7a-5f02-4630-922e-f09338a9bce8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8B88B489F286B4B8BA54BD469AAE54D" ma:contentTypeVersion="12" ma:contentTypeDescription="Crie um novo documento." ma:contentTypeScope="" ma:versionID="7fb851b022a2018d1ceaa66376bac48e">
  <xsd:schema xmlns:xsd="http://www.w3.org/2001/XMLSchema" xmlns:xs="http://www.w3.org/2001/XMLSchema" xmlns:p="http://schemas.microsoft.com/office/2006/metadata/properties" xmlns:ns2="797a7fb6-9777-4377-b9e3-f237fe78fe78" xmlns:ns3="93577d7a-5f02-4630-922e-f09338a9bce8" targetNamespace="http://schemas.microsoft.com/office/2006/metadata/properties" ma:root="true" ma:fieldsID="109c0414af09266a1e60260fc50cdae3" ns2:_="" ns3:_="">
    <xsd:import namespace="797a7fb6-9777-4377-b9e3-f237fe78fe78"/>
    <xsd:import namespace="93577d7a-5f02-4630-922e-f09338a9b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7a7fb6-9777-4377-b9e3-f237fe78fe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Marcações de imagem" ma:readOnly="false" ma:fieldId="{5cf76f15-5ced-4ddc-b409-7134ff3c332f}" ma:taxonomyMulti="true" ma:sspId="97775bfb-6ca5-4830-96af-bb76916be11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577d7a-5f02-4630-922e-f09338a9bce8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929f63cd-23af-4589-a3fe-b2dac90dd187}" ma:internalName="TaxCatchAll" ma:showField="CatchAllData" ma:web="93577d7a-5f02-4630-922e-f09338a9bce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1A30F4-F1EA-4F98-A164-76D337EE556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EDA6CE8-2B63-438A-B1A0-A0ED7616CBE9}"/>
</file>

<file path=customXml/itemProps3.xml><?xml version="1.0" encoding="utf-8"?>
<ds:datastoreItem xmlns:ds="http://schemas.openxmlformats.org/officeDocument/2006/customXml" ds:itemID="{AED456AD-07D2-43E3-AD57-2C904906666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4166</TotalTime>
  <Words>1319</Words>
  <Application>Microsoft Macintosh PowerPoint</Application>
  <PresentationFormat>Apresentação na tela (16:9)</PresentationFormat>
  <Paragraphs>123</Paragraphs>
  <Slides>34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38" baseType="lpstr">
      <vt:lpstr>Arial</vt:lpstr>
      <vt:lpstr>Big Shoulders Display Black</vt:lpstr>
      <vt:lpstr>Calibri</vt:lpstr>
      <vt:lpstr>Office Theme</vt:lpstr>
      <vt:lpstr>Apresentação do PowerPoint</vt:lpstr>
      <vt:lpstr>Apresentação do PowerPoint</vt:lpstr>
      <vt:lpstr>Introdução</vt:lpstr>
      <vt:lpstr>Apresentação do PowerPoint</vt:lpstr>
      <vt:lpstr>CIRCUITOS LÓGICOS COMBINACIONAIS BÁSICOS</vt:lpstr>
      <vt:lpstr>Lógica AND-OR</vt:lpstr>
      <vt:lpstr>Lógica AND-OR</vt:lpstr>
      <vt:lpstr>Apresentação do PowerPoint</vt:lpstr>
      <vt:lpstr>Lógica AND-OR</vt:lpstr>
      <vt:lpstr>EXEMPLO 5–1</vt:lpstr>
      <vt:lpstr>Apresentação do PowerPoint</vt:lpstr>
      <vt:lpstr>Lógica AND-OR-Inversor</vt:lpstr>
      <vt:lpstr>Lógica AND-OR-Inversor</vt:lpstr>
      <vt:lpstr>Lógica AND-OR-Inversor</vt:lpstr>
      <vt:lpstr>Lógica AND-OR-Inversor</vt:lpstr>
      <vt:lpstr>EXEMPLO 5–2</vt:lpstr>
      <vt:lpstr>Apresentação do PowerPoint</vt:lpstr>
      <vt:lpstr>Lógica EX-OR</vt:lpstr>
      <vt:lpstr>Lógica EX-OR</vt:lpstr>
      <vt:lpstr>Lógica EX-OR</vt:lpstr>
      <vt:lpstr>Lógica EX-NOR</vt:lpstr>
      <vt:lpstr>Lógica EX-NOR</vt:lpstr>
      <vt:lpstr>Apresentação do PowerPoint</vt:lpstr>
      <vt:lpstr>De uma Expressão Booleana para um  Circuito lógico</vt:lpstr>
      <vt:lpstr>De uma Expressão Booleana para um  Circuito lógico</vt:lpstr>
      <vt:lpstr>De uma Expressão Booleana para um  Circuito lógico</vt:lpstr>
      <vt:lpstr>De uma Expressão Booleana para um  Circuito lógico</vt:lpstr>
      <vt:lpstr>De uma Expressão Booleana para um  Circuito lógico</vt:lpstr>
      <vt:lpstr>De uma Tabela-Verdade para um Circuito Lógico</vt:lpstr>
      <vt:lpstr>De uma Tabela-Verdade para um Circuito Lógico</vt:lpstr>
      <vt:lpstr>Apresentação do PowerPoint</vt:lpstr>
      <vt:lpstr>ATIVIDADE</vt:lpstr>
      <vt:lpstr>Bibliografia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NONONONONO NONONONONO NONONONO</dc:title>
  <dc:creator>Anderson Carvalho dos  Santos</dc:creator>
  <cp:lastModifiedBy>Eduardo Tourinho</cp:lastModifiedBy>
  <cp:revision>199</cp:revision>
  <dcterms:modified xsi:type="dcterms:W3CDTF">2024-05-09T22:43:49Z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0x010100E7E326A6FBD7C948AAF887265A2DB080</vt:lpwstr>
  </property>
</Properties>
</file>